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6" r:id="rId1"/>
  </p:sldMasterIdLst>
  <p:sldIdLst>
    <p:sldId id="256" r:id="rId2"/>
    <p:sldId id="257" r:id="rId3"/>
    <p:sldId id="258" r:id="rId4"/>
    <p:sldId id="259" r:id="rId5"/>
    <p:sldId id="260" r:id="rId6"/>
    <p:sldId id="262" r:id="rId7"/>
    <p:sldId id="263" r:id="rId8"/>
    <p:sldId id="261" r:id="rId9"/>
    <p:sldId id="265" r:id="rId10"/>
    <p:sldId id="264"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1" r:id="rId25"/>
    <p:sldId id="280" r:id="rId26"/>
    <p:sldId id="282" r:id="rId27"/>
    <p:sldId id="283" r:id="rId28"/>
    <p:sldId id="284" r:id="rId29"/>
    <p:sldId id="285" r:id="rId30"/>
    <p:sldId id="286" r:id="rId31"/>
    <p:sldId id="288" r:id="rId32"/>
    <p:sldId id="289" r:id="rId33"/>
    <p:sldId id="290" r:id="rId34"/>
    <p:sldId id="291" r:id="rId35"/>
    <p:sldId id="292" r:id="rId36"/>
    <p:sldId id="293"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CACBF0-E8F2-426C-AF81-5103E249D267}">
          <p14:sldIdLst>
            <p14:sldId id="256"/>
            <p14:sldId id="257"/>
            <p14:sldId id="258"/>
            <p14:sldId id="259"/>
            <p14:sldId id="260"/>
            <p14:sldId id="262"/>
            <p14:sldId id="263"/>
            <p14:sldId id="261"/>
            <p14:sldId id="265"/>
            <p14:sldId id="264"/>
            <p14:sldId id="266"/>
            <p14:sldId id="267"/>
            <p14:sldId id="268"/>
            <p14:sldId id="269"/>
            <p14:sldId id="270"/>
            <p14:sldId id="272"/>
            <p14:sldId id="273"/>
            <p14:sldId id="274"/>
            <p14:sldId id="275"/>
            <p14:sldId id="276"/>
            <p14:sldId id="277"/>
            <p14:sldId id="278"/>
            <p14:sldId id="279"/>
            <p14:sldId id="281"/>
            <p14:sldId id="280"/>
            <p14:sldId id="282"/>
            <p14:sldId id="283"/>
            <p14:sldId id="284"/>
            <p14:sldId id="285"/>
            <p14:sldId id="286"/>
            <p14:sldId id="288"/>
            <p14:sldId id="289"/>
            <p14:sldId id="290"/>
            <p14:sldId id="291"/>
            <p14:sldId id="292"/>
            <p14:sldId id="293"/>
            <p14:sldId id="2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1BEF0D-F0BB-DE4B-95CE-6DB70DBA9567}" type="datetimeFigureOut">
              <a:rPr lang="en-US" smtClean="0"/>
              <a:pPr/>
              <a:t>11/18/2022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2293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6930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6284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0044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277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3398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61BEF0D-F0BB-DE4B-95CE-6DB70DBA9567}" type="datetimeFigureOut">
              <a:rPr lang="en-US" smtClean="0"/>
              <a:pPr/>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3629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61BEF0D-F0BB-DE4B-95CE-6DB70DBA9567}" type="datetimeFigureOut">
              <a:rPr lang="en-US" smtClean="0"/>
              <a:pPr/>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714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4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0128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3479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44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552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965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815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5074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1BEF0D-F0BB-DE4B-95CE-6DB70DBA9567}" type="datetimeFigureOut">
              <a:rPr lang="en-US" smtClean="0"/>
              <a:pPr/>
              <a:t>11/18/2022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623075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cittadiniditwitter.it/news/social-nelle-banche-collaborazione-i-dipendenti-condivisione-delle-informazioni/"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thebluediamondgallery.com/wooden-tile/t/thank-you.html" TargetMode="External"/><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CCD5-385D-4D3B-AE86-8BB88155FB75}"/>
              </a:ext>
            </a:extLst>
          </p:cNvPr>
          <p:cNvSpPr>
            <a:spLocks noGrp="1"/>
          </p:cNvSpPr>
          <p:nvPr>
            <p:ph type="ctrTitle"/>
          </p:nvPr>
        </p:nvSpPr>
        <p:spPr>
          <a:xfrm>
            <a:off x="346364" y="2466110"/>
            <a:ext cx="11158249" cy="1510698"/>
          </a:xfrm>
        </p:spPr>
        <p:txBody>
          <a:bodyPr>
            <a:normAutofit fontScale="90000"/>
          </a:bodyPr>
          <a:lstStyle/>
          <a:p>
            <a:br>
              <a:rPr lang="en-US" sz="4000" b="1" dirty="0">
                <a:solidFill>
                  <a:schemeClr val="tx1"/>
                </a:solidFill>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  </a:t>
            </a:r>
            <a:r>
              <a:rPr lang="en-US" sz="3600" b="1" dirty="0">
                <a:solidFill>
                  <a:schemeClr val="accent6">
                    <a:lumMod val="60000"/>
                    <a:lumOff val="40000"/>
                  </a:schemeClr>
                </a:solidFill>
                <a:latin typeface="Times New Roman" panose="02020603050405020304" pitchFamily="18" charset="0"/>
                <a:cs typeface="Times New Roman" panose="02020603050405020304" pitchFamily="18" charset="0"/>
              </a:rPr>
              <a:t>AI BASED</a:t>
            </a:r>
            <a:r>
              <a:rPr lang="en-US" sz="4000" b="1" dirty="0">
                <a:solidFill>
                  <a:schemeClr val="accent6">
                    <a:lumMod val="60000"/>
                    <a:lumOff val="40000"/>
                  </a:schemeClr>
                </a:solidFill>
                <a:latin typeface="Times New Roman" panose="02020603050405020304" pitchFamily="18" charset="0"/>
                <a:cs typeface="Times New Roman" panose="02020603050405020304" pitchFamily="18" charset="0"/>
              </a:rPr>
              <a:t> </a:t>
            </a:r>
            <a:r>
              <a:rPr lang="en-US" sz="3600" b="1" dirty="0">
                <a:solidFill>
                  <a:schemeClr val="accent6">
                    <a:lumMod val="60000"/>
                    <a:lumOff val="40000"/>
                  </a:schemeClr>
                </a:solidFill>
                <a:latin typeface="Times New Roman" panose="02020603050405020304" pitchFamily="18" charset="0"/>
                <a:cs typeface="Times New Roman" panose="02020603050405020304" pitchFamily="18" charset="0"/>
              </a:rPr>
              <a:t>DISCOURSE</a:t>
            </a:r>
            <a:r>
              <a:rPr lang="en-US" sz="4000" b="1" dirty="0">
                <a:solidFill>
                  <a:schemeClr val="accent6">
                    <a:lumMod val="60000"/>
                    <a:lumOff val="40000"/>
                  </a:schemeClr>
                </a:solidFill>
                <a:latin typeface="Times New Roman" panose="02020603050405020304" pitchFamily="18" charset="0"/>
                <a:cs typeface="Times New Roman" panose="02020603050405020304" pitchFamily="18" charset="0"/>
              </a:rPr>
              <a:t> FOR BANKING INDUSTRY</a:t>
            </a:r>
            <a:br>
              <a:rPr lang="en-US" sz="4000" b="1" dirty="0">
                <a:solidFill>
                  <a:schemeClr val="accent6">
                    <a:lumMod val="60000"/>
                    <a:lumOff val="40000"/>
                  </a:schemeClr>
                </a:solidFill>
                <a:latin typeface="Times New Roman" panose="02020603050405020304" pitchFamily="18" charset="0"/>
                <a:cs typeface="Times New Roman" panose="02020603050405020304" pitchFamily="18" charset="0"/>
              </a:rPr>
            </a:br>
            <a:endParaRPr lang="en-IN" sz="40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EE89124-DC4D-445F-91B2-182CA3518058}"/>
              </a:ext>
            </a:extLst>
          </p:cNvPr>
          <p:cNvSpPr>
            <a:spLocks noGrp="1"/>
          </p:cNvSpPr>
          <p:nvPr>
            <p:ph type="subTitle" idx="1"/>
          </p:nvPr>
        </p:nvSpPr>
        <p:spPr>
          <a:xfrm>
            <a:off x="5616434" y="4085295"/>
            <a:ext cx="5888180" cy="977621"/>
          </a:xfrm>
        </p:spPr>
        <p:txBody>
          <a:bodyPr>
            <a:normAutofit fontScale="25000" lnSpcReduction="20000"/>
          </a:bodyPr>
          <a:lstStyle/>
          <a:p>
            <a:r>
              <a:rPr lang="en-US" dirty="0">
                <a:latin typeface="Times New Roman" panose="02020603050405020304" pitchFamily="18" charset="0"/>
                <a:cs typeface="Times New Roman" panose="02020603050405020304" pitchFamily="18" charset="0"/>
              </a:rPr>
              <a:t>		</a:t>
            </a:r>
            <a:r>
              <a:rPr lang="en-US" sz="8000" dirty="0">
                <a:solidFill>
                  <a:schemeClr val="bg1"/>
                </a:solidFill>
                <a:latin typeface="Times New Roman" panose="02020603050405020304" pitchFamily="18" charset="0"/>
                <a:cs typeface="Times New Roman" panose="02020603050405020304" pitchFamily="18" charset="0"/>
              </a:rPr>
              <a:t>TEAM ID: </a:t>
            </a:r>
            <a:r>
              <a:rPr lang="en-IN" sz="8000" dirty="0">
                <a:solidFill>
                  <a:schemeClr val="bg1"/>
                </a:solidFill>
                <a:latin typeface="Times New Roman" panose="02020603050405020304" pitchFamily="18" charset="0"/>
                <a:cs typeface="Times New Roman" panose="02020603050405020304" pitchFamily="18" charset="0"/>
              </a:rPr>
              <a:t>PNT2022TMID48085</a:t>
            </a:r>
          </a:p>
          <a:p>
            <a:r>
              <a:rPr lang="en-US" sz="8000" dirty="0">
                <a:solidFill>
                  <a:schemeClr val="bg1"/>
                </a:solidFill>
                <a:latin typeface="Times New Roman" panose="02020603050405020304" pitchFamily="18" charset="0"/>
                <a:cs typeface="Times New Roman" panose="02020603050405020304" pitchFamily="18" charset="0"/>
              </a:rPr>
              <a:t>		NAME: M. </a:t>
            </a:r>
            <a:r>
              <a:rPr lang="en-US" sz="8000" dirty="0" err="1">
                <a:solidFill>
                  <a:schemeClr val="bg1"/>
                </a:solidFill>
                <a:latin typeface="Times New Roman" panose="02020603050405020304" pitchFamily="18" charset="0"/>
                <a:cs typeface="Times New Roman" panose="02020603050405020304" pitchFamily="18" charset="0"/>
              </a:rPr>
              <a:t>Muthukumar</a:t>
            </a:r>
            <a:endParaRPr lang="en-US" sz="8000" dirty="0">
              <a:solidFill>
                <a:schemeClr val="bg1"/>
              </a:solidFill>
              <a:latin typeface="Times New Roman" panose="02020603050405020304" pitchFamily="18" charset="0"/>
              <a:cs typeface="Times New Roman" panose="02020603050405020304" pitchFamily="18" charset="0"/>
            </a:endParaRPr>
          </a:p>
          <a:p>
            <a:r>
              <a:rPr lang="en-US" sz="8000" dirty="0">
                <a:solidFill>
                  <a:schemeClr val="bg1"/>
                </a:solidFill>
                <a:latin typeface="Times New Roman" panose="02020603050405020304" pitchFamily="18" charset="0"/>
                <a:cs typeface="Times New Roman" panose="02020603050405020304" pitchFamily="18" charset="0"/>
              </a:rPr>
              <a:t>		REG.NO: 912419104019</a:t>
            </a:r>
            <a:endParaRPr lang="en-IN" sz="8000" dirty="0">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9DBD29DF-7706-4031-BC63-16AB4B5B2AA9}"/>
              </a:ext>
            </a:extLst>
          </p:cNvPr>
          <p:cNvSpPr/>
          <p:nvPr/>
        </p:nvSpPr>
        <p:spPr>
          <a:xfrm>
            <a:off x="1025236" y="540512"/>
            <a:ext cx="9642764" cy="1138773"/>
          </a:xfrm>
          <a:prstGeom prst="rect">
            <a:avLst/>
          </a:prstGeom>
        </p:spPr>
        <p:txBody>
          <a:bodyPr wrap="square">
            <a:spAutoFit/>
          </a:bodyPr>
          <a:lstStyle/>
          <a:p>
            <a:r>
              <a:rPr lang="en-US" sz="3200" b="1" dirty="0">
                <a:solidFill>
                  <a:schemeClr val="accent6">
                    <a:lumMod val="40000"/>
                    <a:lumOff val="60000"/>
                  </a:schemeClr>
                </a:solidFill>
                <a:latin typeface="Times New Roman" panose="02020603050405020304" pitchFamily="18" charset="0"/>
                <a:cs typeface="Times New Roman" panose="02020603050405020304" pitchFamily="18" charset="0"/>
              </a:rPr>
              <a:t>SHANMUGANATHAN ENGINEERING COLLEGE</a:t>
            </a:r>
            <a:b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b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	</a:t>
            </a:r>
          </a:p>
          <a:p>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				Department of Computer Science and Engineering</a:t>
            </a:r>
            <a:endParaRPr lang="en-IN" b="1"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2D4976E-DE8D-46C8-9832-DDBCCC11E75E}"/>
              </a:ext>
            </a:extLst>
          </p:cNvPr>
          <p:cNvPicPr/>
          <p:nvPr/>
        </p:nvPicPr>
        <p:blipFill rotWithShape="1">
          <a:blip r:embed="rId2">
            <a:extLst>
              <a:ext uri="{28A0092B-C50C-407E-A947-70E740481C1C}">
                <a14:useLocalDpi xmlns:a14="http://schemas.microsoft.com/office/drawing/2010/main" val="0"/>
              </a:ext>
            </a:extLst>
          </a:blip>
          <a:srcRect l="2903" t="12614" b="6422"/>
          <a:stretch/>
        </p:blipFill>
        <p:spPr bwMode="auto">
          <a:xfrm>
            <a:off x="1330036" y="3837708"/>
            <a:ext cx="4170218" cy="21936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6132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B9CC-8954-4BDD-93AF-D07467CECFF4}"/>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EMPATHY MAP</a:t>
            </a:r>
            <a:endParaRPr lang="en-IN" sz="3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BF7F4FF-6DF0-4763-B690-34B551BB1F1C}"/>
              </a:ext>
            </a:extLst>
          </p:cNvPr>
          <p:cNvPicPr>
            <a:picLocks noGrp="1" noChangeAspect="1"/>
          </p:cNvPicPr>
          <p:nvPr>
            <p:ph idx="1"/>
          </p:nvPr>
        </p:nvPicPr>
        <p:blipFill>
          <a:blip r:embed="rId2"/>
          <a:stretch>
            <a:fillRect/>
          </a:stretch>
        </p:blipFill>
        <p:spPr>
          <a:xfrm>
            <a:off x="-96982" y="1680632"/>
            <a:ext cx="12288982" cy="5177369"/>
          </a:xfrm>
        </p:spPr>
      </p:pic>
    </p:spTree>
    <p:extLst>
      <p:ext uri="{BB962C8B-B14F-4D97-AF65-F5344CB8AC3E}">
        <p14:creationId xmlns:p14="http://schemas.microsoft.com/office/powerpoint/2010/main" val="62224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B6033-A155-487D-95A8-6A3E5575A2C4}"/>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BRAINSTROMING &amp; IDEATION</a:t>
            </a:r>
            <a:endParaRPr lang="en-IN" sz="3000"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82DE1BAA-3FF0-496D-A005-D87CAD381C9F}"/>
              </a:ext>
            </a:extLst>
          </p:cNvPr>
          <p:cNvPicPr>
            <a:picLocks noGrp="1" noChangeAspect="1"/>
          </p:cNvPicPr>
          <p:nvPr>
            <p:ph idx="1"/>
          </p:nvPr>
        </p:nvPicPr>
        <p:blipFill rotWithShape="1">
          <a:blip r:embed="rId2"/>
          <a:srcRect l="53593" t="56401"/>
          <a:stretch/>
        </p:blipFill>
        <p:spPr>
          <a:xfrm>
            <a:off x="1870364" y="2258291"/>
            <a:ext cx="8046003" cy="4599709"/>
          </a:xfrm>
        </p:spPr>
      </p:pic>
    </p:spTree>
    <p:extLst>
      <p:ext uri="{BB962C8B-B14F-4D97-AF65-F5344CB8AC3E}">
        <p14:creationId xmlns:p14="http://schemas.microsoft.com/office/powerpoint/2010/main" val="2406929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9AAC-B501-43A0-8D7D-182A4F51516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BRAINSTROMING &amp; IDEATION</a:t>
            </a:r>
            <a:endParaRPr lang="en-IN" dirty="0"/>
          </a:p>
        </p:txBody>
      </p:sp>
      <p:sp>
        <p:nvSpPr>
          <p:cNvPr id="3" name="Content Placeholder 2">
            <a:extLst>
              <a:ext uri="{FF2B5EF4-FFF2-40B4-BE49-F238E27FC236}">
                <a16:creationId xmlns:a16="http://schemas.microsoft.com/office/drawing/2014/main" id="{921040C8-DD84-40F7-81C0-2D59D0C6E360}"/>
              </a:ext>
            </a:extLst>
          </p:cNvPr>
          <p:cNvSpPr>
            <a:spLocks noGrp="1"/>
          </p:cNvSpPr>
          <p:nvPr>
            <p:ph idx="1"/>
          </p:nvPr>
        </p:nvSpPr>
        <p:spPr/>
        <p:txBody>
          <a:bodyPr/>
          <a:lstStyle/>
          <a:p>
            <a:r>
              <a:rPr lang="en-US" dirty="0"/>
              <a:t>Choose the best four ideas.</a:t>
            </a:r>
            <a:endParaRPr lang="en-IN" dirty="0"/>
          </a:p>
        </p:txBody>
      </p:sp>
      <p:pic>
        <p:nvPicPr>
          <p:cNvPr id="5" name="Picture 4">
            <a:extLst>
              <a:ext uri="{FF2B5EF4-FFF2-40B4-BE49-F238E27FC236}">
                <a16:creationId xmlns:a16="http://schemas.microsoft.com/office/drawing/2014/main" id="{8F83244B-7289-42D8-BD0C-1A055EEE55C7}"/>
              </a:ext>
            </a:extLst>
          </p:cNvPr>
          <p:cNvPicPr>
            <a:picLocks noChangeAspect="1"/>
          </p:cNvPicPr>
          <p:nvPr/>
        </p:nvPicPr>
        <p:blipFill rotWithShape="1">
          <a:blip r:embed="rId2"/>
          <a:srcRect l="20094" t="5860" r="4834" b="17575"/>
          <a:stretch/>
        </p:blipFill>
        <p:spPr>
          <a:xfrm>
            <a:off x="3048000" y="2906377"/>
            <a:ext cx="6130636" cy="3702241"/>
          </a:xfrm>
          <a:prstGeom prst="rect">
            <a:avLst/>
          </a:prstGeom>
        </p:spPr>
      </p:pic>
    </p:spTree>
    <p:extLst>
      <p:ext uri="{BB962C8B-B14F-4D97-AF65-F5344CB8AC3E}">
        <p14:creationId xmlns:p14="http://schemas.microsoft.com/office/powerpoint/2010/main" val="2315938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BE04-064F-4593-886A-00257BCAA06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BRAINSTROMING &amp; IDEATION</a:t>
            </a:r>
            <a:endParaRPr lang="en-IN" dirty="0"/>
          </a:p>
        </p:txBody>
      </p:sp>
      <p:pic>
        <p:nvPicPr>
          <p:cNvPr id="8" name="Content Placeholder 7">
            <a:extLst>
              <a:ext uri="{FF2B5EF4-FFF2-40B4-BE49-F238E27FC236}">
                <a16:creationId xmlns:a16="http://schemas.microsoft.com/office/drawing/2014/main" id="{D36FC496-86E6-4556-9D43-6117B65DC2F6}"/>
              </a:ext>
            </a:extLst>
          </p:cNvPr>
          <p:cNvPicPr>
            <a:picLocks noGrp="1" noChangeAspect="1"/>
          </p:cNvPicPr>
          <p:nvPr>
            <p:ph idx="1"/>
          </p:nvPr>
        </p:nvPicPr>
        <p:blipFill>
          <a:blip r:embed="rId2"/>
          <a:stretch>
            <a:fillRect/>
          </a:stretch>
        </p:blipFill>
        <p:spPr>
          <a:xfrm>
            <a:off x="2507674" y="2369127"/>
            <a:ext cx="6636326" cy="4488873"/>
          </a:xfrm>
        </p:spPr>
      </p:pic>
    </p:spTree>
    <p:extLst>
      <p:ext uri="{BB962C8B-B14F-4D97-AF65-F5344CB8AC3E}">
        <p14:creationId xmlns:p14="http://schemas.microsoft.com/office/powerpoint/2010/main" val="1857482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C7A7-BCD3-449F-9A9C-DEE0C090CF73}"/>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PROBLEM SOLUTION FIT</a:t>
            </a:r>
            <a:endParaRPr lang="en-IN" sz="30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049330E-75A1-4BBA-A952-F8DC4C97F996}"/>
              </a:ext>
            </a:extLst>
          </p:cNvPr>
          <p:cNvPicPr>
            <a:picLocks noGrp="1" noChangeAspect="1"/>
          </p:cNvPicPr>
          <p:nvPr>
            <p:ph idx="1"/>
          </p:nvPr>
        </p:nvPicPr>
        <p:blipFill>
          <a:blip r:embed="rId2"/>
          <a:stretch>
            <a:fillRect/>
          </a:stretch>
        </p:blipFill>
        <p:spPr>
          <a:xfrm>
            <a:off x="207818" y="1911927"/>
            <a:ext cx="11704167" cy="4946073"/>
          </a:xfrm>
        </p:spPr>
      </p:pic>
    </p:spTree>
    <p:extLst>
      <p:ext uri="{BB962C8B-B14F-4D97-AF65-F5344CB8AC3E}">
        <p14:creationId xmlns:p14="http://schemas.microsoft.com/office/powerpoint/2010/main" val="3738509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69BD-5FF6-4F50-9F11-6AFD0ACABB6D}"/>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SOLUTION ARCHITECTURE</a:t>
            </a:r>
            <a:endParaRPr lang="en-IN" sz="3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26648748-77C9-498C-98D0-22F218E000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6260" y="2424545"/>
            <a:ext cx="8761413" cy="400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264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5747-1392-45DF-AB4A-E4D56DB13298}"/>
              </a:ext>
            </a:extLst>
          </p:cNvPr>
          <p:cNvSpPr>
            <a:spLocks noGrp="1"/>
          </p:cNvSpPr>
          <p:nvPr>
            <p:ph type="title"/>
          </p:nvPr>
        </p:nvSpPr>
        <p:spPr/>
        <p:txBody>
          <a:bodyPr/>
          <a:lstStyle/>
          <a:p>
            <a:r>
              <a:rPr lang="en-IN" sz="3000" b="1" dirty="0">
                <a:latin typeface="Times New Roman" panose="02020603050405020304" pitchFamily="18" charset="0"/>
                <a:cs typeface="Times New Roman" panose="02020603050405020304" pitchFamily="18" charset="0"/>
              </a:rPr>
              <a:t>FUNCTIONAL REQUIREMENT</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A009EF2-1F60-4F8D-A81F-99AA6A064427}"/>
              </a:ext>
            </a:extLst>
          </p:cNvPr>
          <p:cNvSpPr>
            <a:spLocks noGrp="1"/>
          </p:cNvSpPr>
          <p:nvPr>
            <p:ph idx="1"/>
          </p:nvPr>
        </p:nvSpPr>
        <p:spPr/>
        <p:txBody>
          <a:bodyPr>
            <a:normAutofit lnSpcReduction="10000"/>
          </a:bodyPr>
          <a:lstStyle/>
          <a:p>
            <a:r>
              <a:rPr lang="en-US" dirty="0"/>
              <a:t>Creating the Savings account actions</a:t>
            </a:r>
          </a:p>
          <a:p>
            <a:endParaRPr lang="en-US" dirty="0"/>
          </a:p>
          <a:p>
            <a:r>
              <a:rPr lang="en-US" dirty="0"/>
              <a:t>Creating the Current account actions</a:t>
            </a:r>
          </a:p>
          <a:p>
            <a:endParaRPr lang="en-US" dirty="0"/>
          </a:p>
          <a:p>
            <a:r>
              <a:rPr lang="en-US" dirty="0"/>
              <a:t>Creating the loan account actions</a:t>
            </a:r>
          </a:p>
          <a:p>
            <a:endParaRPr lang="en-US" dirty="0"/>
          </a:p>
          <a:p>
            <a:r>
              <a:rPr lang="en-US" dirty="0"/>
              <a:t>Creating the general query account actions</a:t>
            </a:r>
          </a:p>
          <a:p>
            <a:endParaRPr lang="en-US" dirty="0"/>
          </a:p>
          <a:p>
            <a:r>
              <a:rPr lang="en-US" dirty="0"/>
              <a:t>Creating the net banking account actions</a:t>
            </a:r>
          </a:p>
          <a:p>
            <a:endParaRPr lang="en-IN" dirty="0"/>
          </a:p>
        </p:txBody>
      </p:sp>
    </p:spTree>
    <p:extLst>
      <p:ext uri="{BB962C8B-B14F-4D97-AF65-F5344CB8AC3E}">
        <p14:creationId xmlns:p14="http://schemas.microsoft.com/office/powerpoint/2010/main" val="158720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B96C-B2DF-48B1-92C9-DBFE51EA4D92}"/>
              </a:ext>
            </a:extLst>
          </p:cNvPr>
          <p:cNvSpPr>
            <a:spLocks noGrp="1"/>
          </p:cNvSpPr>
          <p:nvPr>
            <p:ph type="title"/>
          </p:nvPr>
        </p:nvSpPr>
        <p:spPr/>
        <p:txBody>
          <a:bodyPr/>
          <a:lstStyle/>
          <a:p>
            <a:br>
              <a:rPr lang="en-US" dirty="0"/>
            </a:br>
            <a:br>
              <a:rPr lang="en-US" dirty="0"/>
            </a:br>
            <a:r>
              <a:rPr lang="en-US" sz="3000" b="1" dirty="0">
                <a:latin typeface="Times New Roman" panose="02020603050405020304" pitchFamily="18" charset="0"/>
                <a:cs typeface="Times New Roman" panose="02020603050405020304" pitchFamily="18" charset="0"/>
              </a:rPr>
              <a:t>NON</a:t>
            </a:r>
            <a:r>
              <a:rPr lang="en-IN" sz="3000" b="1" dirty="0">
                <a:latin typeface="Times New Roman" panose="02020603050405020304" pitchFamily="18" charset="0"/>
                <a:cs typeface="Times New Roman" panose="02020603050405020304" pitchFamily="18" charset="0"/>
              </a:rPr>
              <a:t>FUNCTIONAL REQUIREMENT</a:t>
            </a:r>
            <a:br>
              <a:rPr lang="en-IN" b="1" dirty="0"/>
            </a:br>
            <a:br>
              <a:rPr lang="en-IN" dirty="0"/>
            </a:br>
            <a:endParaRPr lang="en-IN" dirty="0"/>
          </a:p>
        </p:txBody>
      </p:sp>
      <p:sp>
        <p:nvSpPr>
          <p:cNvPr id="3" name="Content Placeholder 2">
            <a:extLst>
              <a:ext uri="{FF2B5EF4-FFF2-40B4-BE49-F238E27FC236}">
                <a16:creationId xmlns:a16="http://schemas.microsoft.com/office/drawing/2014/main" id="{009242FF-A603-420D-9E33-743323C739B9}"/>
              </a:ext>
            </a:extLst>
          </p:cNvPr>
          <p:cNvSpPr>
            <a:spLocks noGrp="1"/>
          </p:cNvSpPr>
          <p:nvPr>
            <p:ph idx="1"/>
          </p:nvPr>
        </p:nvSpPr>
        <p:spPr/>
        <p:txBody>
          <a:bodyPr/>
          <a:lstStyle/>
          <a:p>
            <a:pPr algn="just">
              <a:lnSpc>
                <a:spcPct val="150000"/>
              </a:lnSpc>
            </a:pPr>
            <a:r>
              <a:rPr lang="en-US" dirty="0">
                <a:latin typeface="Times New Roman" panose="02020603050405020304" pitchFamily="18" charset="0"/>
                <a:cs typeface="Times New Roman" panose="02020603050405020304" pitchFamily="18" charset="0"/>
              </a:rPr>
              <a:t>The system shall handle multiple users inputs, If two or more students are chatting with the bot, none of the students has to wait too long to be answered by the system. </a:t>
            </a:r>
          </a:p>
          <a:p>
            <a:endParaRPr lang="en-US" dirty="0"/>
          </a:p>
          <a:p>
            <a:r>
              <a:rPr lang="en-US" dirty="0">
                <a:latin typeface="Times New Roman" panose="02020603050405020304" pitchFamily="18" charset="0"/>
                <a:cs typeface="Times New Roman" panose="02020603050405020304" pitchFamily="18" charset="0"/>
              </a:rPr>
              <a:t>The system should prevent abusive language</a:t>
            </a:r>
            <a:endParaRPr lang="en-US" dirty="0"/>
          </a:p>
          <a:p>
            <a:endParaRPr lang="en-IN" dirty="0"/>
          </a:p>
        </p:txBody>
      </p:sp>
    </p:spTree>
    <p:extLst>
      <p:ext uri="{BB962C8B-B14F-4D97-AF65-F5344CB8AC3E}">
        <p14:creationId xmlns:p14="http://schemas.microsoft.com/office/powerpoint/2010/main" val="279605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48DD-FC31-41EC-AA0C-B95095DB4E28}"/>
              </a:ext>
            </a:extLst>
          </p:cNvPr>
          <p:cNvSpPr>
            <a:spLocks noGrp="1"/>
          </p:cNvSpPr>
          <p:nvPr>
            <p:ph type="title"/>
          </p:nvPr>
        </p:nvSpPr>
        <p:spPr/>
        <p:txBody>
          <a:bodyPr/>
          <a:lstStyle/>
          <a:p>
            <a:r>
              <a:rPr lang="en-IN" sz="3000" b="1" dirty="0">
                <a:latin typeface="Times New Roman" panose="02020603050405020304" pitchFamily="18" charset="0"/>
                <a:cs typeface="Times New Roman" panose="02020603050405020304" pitchFamily="18" charset="0"/>
              </a:rPr>
              <a:t>DATA FLOW DIAGRAMS</a:t>
            </a:r>
            <a:endParaRPr lang="en-IN" sz="3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099060AA-C68C-4B96-8A8B-B333E85F509B}"/>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r="18436"/>
          <a:stretch/>
        </p:blipFill>
        <p:spPr bwMode="auto">
          <a:xfrm>
            <a:off x="1870364" y="2626244"/>
            <a:ext cx="7287491" cy="41347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5300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5F80-82FB-4FE6-99AE-D7BFB17654F9}"/>
              </a:ext>
            </a:extLst>
          </p:cNvPr>
          <p:cNvSpPr>
            <a:spLocks noGrp="1"/>
          </p:cNvSpPr>
          <p:nvPr>
            <p:ph type="title"/>
          </p:nvPr>
        </p:nvSpPr>
        <p:spPr/>
        <p:txBody>
          <a:bodyPr/>
          <a:lstStyle/>
          <a:p>
            <a:r>
              <a:rPr lang="en-IN" sz="3000" b="1" dirty="0">
                <a:latin typeface="Times New Roman" panose="02020603050405020304" pitchFamily="18" charset="0"/>
                <a:cs typeface="Times New Roman" panose="02020603050405020304" pitchFamily="18" charset="0"/>
              </a:rPr>
              <a:t>DATA FLOW DIAGRAMS</a:t>
            </a:r>
            <a:endParaRPr lang="en-IN" sz="30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5723822B-E342-4919-B117-0795CCC5DF02}"/>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6717" t="3437" r="23066" b="6826"/>
          <a:stretch/>
        </p:blipFill>
        <p:spPr bwMode="auto">
          <a:xfrm>
            <a:off x="1260764" y="2479964"/>
            <a:ext cx="8478981" cy="41425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8614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5E4E-D5AB-4C30-B55A-B85E77705C75}"/>
              </a:ext>
            </a:extLst>
          </p:cNvPr>
          <p:cNvSpPr>
            <a:spLocks noGrp="1"/>
          </p:cNvSpPr>
          <p:nvPr>
            <p:ph type="title"/>
          </p:nvPr>
        </p:nvSpPr>
        <p:spPr>
          <a:xfrm>
            <a:off x="1456334" y="1237724"/>
            <a:ext cx="8911687" cy="636653"/>
          </a:xfrm>
        </p:spPr>
        <p:txBody>
          <a:bodyPr>
            <a:normAutofit/>
          </a:bodyPr>
          <a:lstStyle/>
          <a:p>
            <a:r>
              <a:rPr lang="en-US" sz="3000" b="1" dirty="0">
                <a:solidFill>
                  <a:schemeClr val="bg1"/>
                </a:solidFill>
                <a:latin typeface="+mn-lt"/>
                <a:cs typeface="Times New Roman" panose="02020603050405020304" pitchFamily="18" charset="0"/>
              </a:rPr>
              <a:t>TECHNOLOGY &amp; DOMAIN</a:t>
            </a:r>
            <a:endParaRPr lang="en-IN" sz="3000" b="1" dirty="0">
              <a:solidFill>
                <a:schemeClr val="bg1"/>
              </a:solidFill>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id="{5E58FDD3-B919-4022-A83C-1C86CE8C89E6}"/>
              </a:ext>
            </a:extLst>
          </p:cNvPr>
          <p:cNvSpPr>
            <a:spLocks noGrp="1"/>
          </p:cNvSpPr>
          <p:nvPr>
            <p:ph idx="1"/>
          </p:nvPr>
        </p:nvSpPr>
        <p:spPr>
          <a:xfrm>
            <a:off x="1262371" y="2438399"/>
            <a:ext cx="8915400" cy="3777622"/>
          </a:xfrm>
        </p:spPr>
        <p:txBody>
          <a:bodyPr/>
          <a:lstStyle/>
          <a:p>
            <a:r>
              <a:rPr lang="en-US" dirty="0">
                <a:latin typeface="Times New Roman" panose="02020603050405020304" pitchFamily="18" charset="0"/>
                <a:cs typeface="Times New Roman" panose="02020603050405020304" pitchFamily="18" charset="0"/>
              </a:rPr>
              <a:t>Artificial Intelligence</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Domain : </a:t>
            </a:r>
            <a:r>
              <a:rPr lang="en-US" dirty="0">
                <a:latin typeface="Times New Roman" panose="02020603050405020304" pitchFamily="18" charset="0"/>
                <a:cs typeface="Times New Roman" panose="02020603050405020304" pitchFamily="18" charset="0"/>
              </a:rPr>
              <a:t>Banking &amp; Finance</a:t>
            </a:r>
            <a:endParaRPr lang="en-IN" b="1" dirty="0">
              <a:latin typeface="Times New Roman" panose="02020603050405020304" pitchFamily="18"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C72BBA0B-0EA7-4CBB-8072-0B201FE35339}"/>
              </a:ext>
            </a:extLst>
          </p:cNvPr>
          <p:cNvPicPr>
            <a:picLocks/>
          </p:cNvPicPr>
          <p:nvPr/>
        </p:nvPicPr>
        <p:blipFill rotWithShape="1">
          <a:blip r:embed="rId2">
            <a:extLst>
              <a:ext uri="{28A0092B-C50C-407E-A947-70E740481C1C}">
                <a14:useLocalDpi xmlns:a14="http://schemas.microsoft.com/office/drawing/2010/main" val="0"/>
              </a:ext>
            </a:extLst>
          </a:blip>
          <a:srcRect t="12764" b="6306"/>
          <a:stretch/>
        </p:blipFill>
        <p:spPr bwMode="auto">
          <a:xfrm>
            <a:off x="2014229" y="3429000"/>
            <a:ext cx="7711662" cy="31380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7772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BB96-3591-4F69-AF36-2A5A85B17AC2}"/>
              </a:ext>
            </a:extLst>
          </p:cNvPr>
          <p:cNvSpPr>
            <a:spLocks noGrp="1"/>
          </p:cNvSpPr>
          <p:nvPr>
            <p:ph type="title"/>
          </p:nvPr>
        </p:nvSpPr>
        <p:spPr/>
        <p:txBody>
          <a:bodyPr/>
          <a:lstStyle/>
          <a:p>
            <a:r>
              <a:rPr lang="en-IN" sz="3000" b="1" dirty="0">
                <a:latin typeface="Times New Roman" panose="02020603050405020304" pitchFamily="18" charset="0"/>
                <a:cs typeface="Times New Roman" panose="02020603050405020304" pitchFamily="18" charset="0"/>
              </a:rPr>
              <a:t>TECHNOLOGY ARCHITECTURE</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46D15C-13F5-4D2D-978E-5A72A0D4C64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B2FAA85-450F-4D02-A39D-0A13DF26B5D7}"/>
              </a:ext>
            </a:extLst>
          </p:cNvPr>
          <p:cNvPicPr/>
          <p:nvPr/>
        </p:nvPicPr>
        <p:blipFill>
          <a:blip r:embed="rId2">
            <a:extLst>
              <a:ext uri="{28A0092B-C50C-407E-A947-70E740481C1C}">
                <a14:useLocalDpi xmlns:a14="http://schemas.microsoft.com/office/drawing/2010/main" val="0"/>
              </a:ext>
            </a:extLst>
          </a:blip>
          <a:stretch>
            <a:fillRect/>
          </a:stretch>
        </p:blipFill>
        <p:spPr>
          <a:xfrm>
            <a:off x="214745" y="2314091"/>
            <a:ext cx="11762509" cy="4461164"/>
          </a:xfrm>
          <a:prstGeom prst="rect">
            <a:avLst/>
          </a:prstGeom>
        </p:spPr>
      </p:pic>
    </p:spTree>
    <p:extLst>
      <p:ext uri="{BB962C8B-B14F-4D97-AF65-F5344CB8AC3E}">
        <p14:creationId xmlns:p14="http://schemas.microsoft.com/office/powerpoint/2010/main" val="287355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802B-4516-4753-994C-E728F9199915}"/>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SOFTWARE REQUIREMENTS</a:t>
            </a:r>
            <a:endParaRPr lang="en-IN" sz="3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A76DE43-6232-4510-BA37-082F94B22B08}"/>
              </a:ext>
            </a:extLst>
          </p:cNvPr>
          <p:cNvSpPr>
            <a:spLocks noGrp="1"/>
          </p:cNvSpPr>
          <p:nvPr>
            <p:ph idx="1"/>
          </p:nvPr>
        </p:nvSpPr>
        <p:spPr>
          <a:xfrm>
            <a:off x="1154954" y="2603499"/>
            <a:ext cx="8825659" cy="3416300"/>
          </a:xfrm>
        </p:spPr>
        <p:txBody>
          <a:bodyPr/>
          <a:lstStyle/>
          <a:p>
            <a:r>
              <a:rPr lang="en-US" dirty="0"/>
              <a:t>Watson Assistant</a:t>
            </a:r>
          </a:p>
          <a:p>
            <a:endParaRPr lang="en-US" dirty="0"/>
          </a:p>
          <a:p>
            <a:endParaRPr lang="en-US" dirty="0"/>
          </a:p>
          <a:p>
            <a:endParaRPr lang="en-US" dirty="0"/>
          </a:p>
          <a:p>
            <a:r>
              <a:rPr lang="en-US" dirty="0"/>
              <a:t>Visual studio code</a:t>
            </a:r>
            <a:endParaRPr lang="en-IN" dirty="0"/>
          </a:p>
        </p:txBody>
      </p:sp>
      <p:grpSp>
        <p:nvGrpSpPr>
          <p:cNvPr id="4" name="object 138">
            <a:extLst>
              <a:ext uri="{FF2B5EF4-FFF2-40B4-BE49-F238E27FC236}">
                <a16:creationId xmlns:a16="http://schemas.microsoft.com/office/drawing/2014/main" id="{168E8CBF-F2C8-43D6-B17A-EDA383280363}"/>
              </a:ext>
            </a:extLst>
          </p:cNvPr>
          <p:cNvGrpSpPr/>
          <p:nvPr/>
        </p:nvGrpSpPr>
        <p:grpSpPr>
          <a:xfrm>
            <a:off x="7702152" y="2603500"/>
            <a:ext cx="2874206" cy="3006436"/>
            <a:chOff x="777926" y="5809361"/>
            <a:chExt cx="1541780" cy="1506220"/>
          </a:xfrm>
        </p:grpSpPr>
        <p:sp>
          <p:nvSpPr>
            <p:cNvPr id="5" name="object 139">
              <a:extLst>
                <a:ext uri="{FF2B5EF4-FFF2-40B4-BE49-F238E27FC236}">
                  <a16:creationId xmlns:a16="http://schemas.microsoft.com/office/drawing/2014/main" id="{79558113-5DC6-454D-A0E1-BCD6E448BEEF}"/>
                </a:ext>
              </a:extLst>
            </p:cNvPr>
            <p:cNvSpPr/>
            <p:nvPr/>
          </p:nvSpPr>
          <p:spPr>
            <a:xfrm>
              <a:off x="1511973" y="5929757"/>
              <a:ext cx="80264" cy="101384"/>
            </a:xfrm>
            <a:prstGeom prst="rect">
              <a:avLst/>
            </a:prstGeom>
            <a:blipFill>
              <a:blip r:embed="rId2" cstate="print"/>
              <a:stretch>
                <a:fillRect/>
              </a:stretch>
            </a:blipFill>
          </p:spPr>
          <p:txBody>
            <a:bodyPr wrap="square" lIns="0" tIns="0" rIns="0" bIns="0" rtlCol="0"/>
            <a:lstStyle/>
            <a:p>
              <a:endParaRPr/>
            </a:p>
          </p:txBody>
        </p:sp>
        <p:sp>
          <p:nvSpPr>
            <p:cNvPr id="6" name="object 140">
              <a:extLst>
                <a:ext uri="{FF2B5EF4-FFF2-40B4-BE49-F238E27FC236}">
                  <a16:creationId xmlns:a16="http://schemas.microsoft.com/office/drawing/2014/main" id="{0B844829-17CC-452F-990F-DADE831D71EB}"/>
                </a:ext>
              </a:extLst>
            </p:cNvPr>
            <p:cNvSpPr/>
            <p:nvPr/>
          </p:nvSpPr>
          <p:spPr>
            <a:xfrm>
              <a:off x="1286433" y="5884888"/>
              <a:ext cx="69697" cy="70980"/>
            </a:xfrm>
            <a:prstGeom prst="rect">
              <a:avLst/>
            </a:prstGeom>
            <a:blipFill>
              <a:blip r:embed="rId3" cstate="print"/>
              <a:stretch>
                <a:fillRect/>
              </a:stretch>
            </a:blipFill>
          </p:spPr>
          <p:txBody>
            <a:bodyPr wrap="square" lIns="0" tIns="0" rIns="0" bIns="0" rtlCol="0"/>
            <a:lstStyle/>
            <a:p>
              <a:endParaRPr/>
            </a:p>
          </p:txBody>
        </p:sp>
        <p:sp>
          <p:nvSpPr>
            <p:cNvPr id="7" name="object 141">
              <a:extLst>
                <a:ext uri="{FF2B5EF4-FFF2-40B4-BE49-F238E27FC236}">
                  <a16:creationId xmlns:a16="http://schemas.microsoft.com/office/drawing/2014/main" id="{0A15C574-AB5D-4AFE-AB8D-88FF9DB78254}"/>
                </a:ext>
              </a:extLst>
            </p:cNvPr>
            <p:cNvSpPr/>
            <p:nvPr/>
          </p:nvSpPr>
          <p:spPr>
            <a:xfrm>
              <a:off x="2077300" y="6025909"/>
              <a:ext cx="15240" cy="83185"/>
            </a:xfrm>
            <a:custGeom>
              <a:avLst/>
              <a:gdLst/>
              <a:ahLst/>
              <a:cxnLst/>
              <a:rect l="l" t="t" r="r" b="b"/>
              <a:pathLst>
                <a:path w="15239" h="83185">
                  <a:moveTo>
                    <a:pt x="2730" y="0"/>
                  </a:moveTo>
                  <a:lnTo>
                    <a:pt x="0" y="82727"/>
                  </a:lnTo>
                  <a:lnTo>
                    <a:pt x="12204" y="83121"/>
                  </a:lnTo>
                  <a:lnTo>
                    <a:pt x="14935" y="406"/>
                  </a:lnTo>
                  <a:lnTo>
                    <a:pt x="2730" y="0"/>
                  </a:lnTo>
                  <a:close/>
                </a:path>
              </a:pathLst>
            </a:custGeom>
            <a:solidFill>
              <a:srgbClr val="AAC7E8"/>
            </a:solidFill>
          </p:spPr>
          <p:txBody>
            <a:bodyPr wrap="square" lIns="0" tIns="0" rIns="0" bIns="0" rtlCol="0"/>
            <a:lstStyle/>
            <a:p>
              <a:endParaRPr/>
            </a:p>
          </p:txBody>
        </p:sp>
        <p:sp>
          <p:nvSpPr>
            <p:cNvPr id="8" name="object 142">
              <a:extLst>
                <a:ext uri="{FF2B5EF4-FFF2-40B4-BE49-F238E27FC236}">
                  <a16:creationId xmlns:a16="http://schemas.microsoft.com/office/drawing/2014/main" id="{C7CC112D-832F-43E2-9539-FD96671347AB}"/>
                </a:ext>
              </a:extLst>
            </p:cNvPr>
            <p:cNvSpPr/>
            <p:nvPr/>
          </p:nvSpPr>
          <p:spPr>
            <a:xfrm>
              <a:off x="1666278" y="5809361"/>
              <a:ext cx="99161" cy="99174"/>
            </a:xfrm>
            <a:prstGeom prst="rect">
              <a:avLst/>
            </a:prstGeom>
            <a:blipFill>
              <a:blip r:embed="rId4" cstate="print"/>
              <a:stretch>
                <a:fillRect/>
              </a:stretch>
            </a:blipFill>
          </p:spPr>
          <p:txBody>
            <a:bodyPr wrap="square" lIns="0" tIns="0" rIns="0" bIns="0" rtlCol="0"/>
            <a:lstStyle/>
            <a:p>
              <a:endParaRPr/>
            </a:p>
          </p:txBody>
        </p:sp>
        <p:sp>
          <p:nvSpPr>
            <p:cNvPr id="9" name="object 143">
              <a:extLst>
                <a:ext uri="{FF2B5EF4-FFF2-40B4-BE49-F238E27FC236}">
                  <a16:creationId xmlns:a16="http://schemas.microsoft.com/office/drawing/2014/main" id="{20CFE852-7D44-44B6-AEB3-0E3D7101ED30}"/>
                </a:ext>
              </a:extLst>
            </p:cNvPr>
            <p:cNvSpPr/>
            <p:nvPr/>
          </p:nvSpPr>
          <p:spPr>
            <a:xfrm>
              <a:off x="777926" y="5886043"/>
              <a:ext cx="1541606" cy="1429130"/>
            </a:xfrm>
            <a:prstGeom prst="rect">
              <a:avLst/>
            </a:prstGeom>
            <a:blipFill>
              <a:blip r:embed="rId5" cstate="print"/>
              <a:stretch>
                <a:fillRect/>
              </a:stretch>
            </a:blipFill>
          </p:spPr>
          <p:txBody>
            <a:bodyPr wrap="square" lIns="0" tIns="0" rIns="0" bIns="0" rtlCol="0"/>
            <a:lstStyle/>
            <a:p>
              <a:endParaRPr/>
            </a:p>
          </p:txBody>
        </p:sp>
      </p:grpSp>
      <p:pic>
        <p:nvPicPr>
          <p:cNvPr id="11" name="Picture 2" descr="https://lh6.googleusercontent.com/0B4k1RVldfZHHr6OVmOLOWpKWsIfOwjIXg8KGiT4EUVLluT2dTtmgq4Do_2w32RGfz0-kq89THNi8K85_shN66J0fPtPMI9BALne7zaNFrmhy99hdsfBe5lC0ZsGgRQnkaQZblys">
            <a:extLst>
              <a:ext uri="{FF2B5EF4-FFF2-40B4-BE49-F238E27FC236}">
                <a16:creationId xmlns:a16="http://schemas.microsoft.com/office/drawing/2014/main" id="{615166DE-636D-4D2E-8902-040511B232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3560" y="2507887"/>
            <a:ext cx="1562100" cy="1533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 with VSCode: Symbol Rename">
            <a:extLst>
              <a:ext uri="{FF2B5EF4-FFF2-40B4-BE49-F238E27FC236}">
                <a16:creationId xmlns:a16="http://schemas.microsoft.com/office/drawing/2014/main" id="{3D97DF96-AE2D-49CB-84B0-099176B4B8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979" y="4282049"/>
            <a:ext cx="1706804"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011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2FF6-81C6-4CF6-B168-2177F39811A7}"/>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PROJECT DEVELOPMENT PHASE</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C3572F-37CB-4EC4-B27B-177D9227E017}"/>
              </a:ext>
            </a:extLst>
          </p:cNvPr>
          <p:cNvSpPr>
            <a:spLocks noGrp="1"/>
          </p:cNvSpPr>
          <p:nvPr>
            <p:ph idx="1"/>
          </p:nvPr>
        </p:nvSpPr>
        <p:spPr>
          <a:xfrm>
            <a:off x="1154954" y="2299855"/>
            <a:ext cx="9097410" cy="4558145"/>
          </a:xfrm>
        </p:spPr>
        <p:txBody>
          <a:bodyPr>
            <a:normAutofit lnSpcReduction="10000"/>
          </a:bodyPr>
          <a:lstStyle/>
          <a:p>
            <a:r>
              <a:rPr lang="en-US" dirty="0"/>
              <a:t>Create IBM Service(sprint 1)</a:t>
            </a:r>
            <a:endParaRPr lang="en-IN" sz="1600" dirty="0"/>
          </a:p>
          <a:p>
            <a:r>
              <a:rPr lang="en-IN" dirty="0"/>
              <a:t>Creating Skills &amp; Assistant for Chatbot</a:t>
            </a:r>
            <a:endParaRPr lang="en-IN" sz="1600" dirty="0"/>
          </a:p>
          <a:p>
            <a:pPr lvl="1"/>
            <a:r>
              <a:rPr lang="en-US" dirty="0"/>
              <a:t>Chatbot Skill Creation (sprint 1)</a:t>
            </a:r>
            <a:endParaRPr lang="en-IN" sz="1600" dirty="0"/>
          </a:p>
          <a:p>
            <a:pPr lvl="1"/>
            <a:r>
              <a:rPr lang="en-US" dirty="0"/>
              <a:t>Creating Savings Account Action</a:t>
            </a:r>
            <a:r>
              <a:rPr lang="en-US" sz="1400" dirty="0"/>
              <a:t> (sprint 1)</a:t>
            </a:r>
            <a:endParaRPr lang="en-IN" sz="1400" dirty="0"/>
          </a:p>
          <a:p>
            <a:pPr lvl="1"/>
            <a:r>
              <a:rPr lang="en-US" dirty="0"/>
              <a:t>Creating Current Account Action</a:t>
            </a:r>
            <a:r>
              <a:rPr lang="en-US" sz="1400" dirty="0"/>
              <a:t> (sprint 2)</a:t>
            </a:r>
            <a:endParaRPr lang="en-IN" sz="1400" dirty="0"/>
          </a:p>
          <a:p>
            <a:pPr lvl="1"/>
            <a:r>
              <a:rPr lang="en-US" dirty="0"/>
              <a:t>Creating Loan Account Action</a:t>
            </a:r>
            <a:r>
              <a:rPr lang="en-US" sz="1400" dirty="0"/>
              <a:t> (sprint 2)</a:t>
            </a:r>
            <a:endParaRPr lang="en-IN" sz="1400" dirty="0"/>
          </a:p>
          <a:p>
            <a:pPr lvl="1"/>
            <a:r>
              <a:rPr lang="en-US" dirty="0"/>
              <a:t>Creating General Query Action</a:t>
            </a:r>
            <a:r>
              <a:rPr lang="en-US" sz="1400" dirty="0"/>
              <a:t> (sprint 3)</a:t>
            </a:r>
            <a:endParaRPr lang="en-IN" sz="1400" dirty="0"/>
          </a:p>
          <a:p>
            <a:pPr lvl="1"/>
            <a:r>
              <a:rPr lang="en-US" dirty="0"/>
              <a:t>Creating Net Banking Action</a:t>
            </a:r>
            <a:r>
              <a:rPr lang="en-US" sz="1400" dirty="0"/>
              <a:t> (sprint 3)</a:t>
            </a:r>
            <a:endParaRPr lang="en-IN" sz="1400" dirty="0"/>
          </a:p>
          <a:p>
            <a:r>
              <a:rPr lang="en-US" dirty="0"/>
              <a:t>Creating Assistant &amp; Integrate Flask Web Page</a:t>
            </a:r>
            <a:endParaRPr lang="en-IN" sz="1600" dirty="0"/>
          </a:p>
          <a:p>
            <a:pPr lvl="0"/>
            <a:r>
              <a:rPr lang="en-US" dirty="0"/>
              <a:t>Build Python Code</a:t>
            </a:r>
            <a:r>
              <a:rPr lang="en-US" sz="1600" dirty="0"/>
              <a:t> (sprint 4)</a:t>
            </a:r>
            <a:endParaRPr lang="en-IN" sz="1600" dirty="0"/>
          </a:p>
          <a:p>
            <a:pPr lvl="0"/>
            <a:r>
              <a:rPr lang="en-US" dirty="0"/>
              <a:t>Build Html Code</a:t>
            </a:r>
            <a:r>
              <a:rPr lang="en-US" sz="1600" dirty="0"/>
              <a:t> (sprint 4)</a:t>
            </a:r>
            <a:endParaRPr lang="en-IN" sz="1600" dirty="0"/>
          </a:p>
          <a:p>
            <a:pPr lvl="0"/>
            <a:r>
              <a:rPr lang="en-US" dirty="0"/>
              <a:t>Run the application</a:t>
            </a:r>
            <a:r>
              <a:rPr lang="en-US" sz="1600" dirty="0"/>
              <a:t> (sprint 4)</a:t>
            </a:r>
            <a:endParaRPr lang="en-IN" sz="1600" dirty="0"/>
          </a:p>
          <a:p>
            <a:endParaRPr lang="en-IN" dirty="0"/>
          </a:p>
        </p:txBody>
      </p:sp>
    </p:spTree>
    <p:extLst>
      <p:ext uri="{BB962C8B-B14F-4D97-AF65-F5344CB8AC3E}">
        <p14:creationId xmlns:p14="http://schemas.microsoft.com/office/powerpoint/2010/main" val="3571561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29E91-D69A-4765-98B2-DBDEE5DFFA3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Create IBM services (sprint 1)</a:t>
            </a:r>
            <a:endParaRPr lang="en-IN"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05D89EEA-EA90-485F-8274-BA9A0D093DEF}"/>
              </a:ext>
            </a:extLst>
          </p:cNvPr>
          <p:cNvSpPr>
            <a:spLocks noGrp="1"/>
          </p:cNvSpPr>
          <p:nvPr>
            <p:ph type="body" idx="1"/>
          </p:nvPr>
        </p:nvSpPr>
        <p:spPr/>
        <p:txBody>
          <a:bodyPr/>
          <a:lstStyle/>
          <a:p>
            <a:endParaRPr lang="en-IN" dirty="0"/>
          </a:p>
        </p:txBody>
      </p:sp>
      <p:sp>
        <p:nvSpPr>
          <p:cNvPr id="7" name="Text Placeholder 6">
            <a:extLst>
              <a:ext uri="{FF2B5EF4-FFF2-40B4-BE49-F238E27FC236}">
                <a16:creationId xmlns:a16="http://schemas.microsoft.com/office/drawing/2014/main" id="{4A69EB7A-0CA2-4DEC-A5F5-1C0BD77123BC}"/>
              </a:ext>
            </a:extLst>
          </p:cNvPr>
          <p:cNvSpPr>
            <a:spLocks noGrp="1"/>
          </p:cNvSpPr>
          <p:nvPr>
            <p:ph type="body" sz="quarter" idx="3"/>
          </p:nvPr>
        </p:nvSpPr>
        <p:spPr>
          <a:xfrm>
            <a:off x="6208712" y="2603500"/>
            <a:ext cx="4825159" cy="45719"/>
          </a:xfrm>
        </p:spPr>
        <p:txBody>
          <a:bodyPr/>
          <a:lstStyle/>
          <a:p>
            <a:endParaRPr lang="en-IN" dirty="0"/>
          </a:p>
        </p:txBody>
      </p:sp>
      <p:pic>
        <p:nvPicPr>
          <p:cNvPr id="9" name="Content Placeholder 8">
            <a:extLst>
              <a:ext uri="{FF2B5EF4-FFF2-40B4-BE49-F238E27FC236}">
                <a16:creationId xmlns:a16="http://schemas.microsoft.com/office/drawing/2014/main" id="{8F5BF628-30D5-4080-B962-0766400D391B}"/>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3141" b="5325"/>
          <a:stretch/>
        </p:blipFill>
        <p:spPr bwMode="auto">
          <a:xfrm>
            <a:off x="581892" y="2603500"/>
            <a:ext cx="5514108" cy="3672609"/>
          </a:xfrm>
          <a:prstGeom prst="rect">
            <a:avLst/>
          </a:prstGeom>
          <a:ln>
            <a:noFill/>
          </a:ln>
          <a:extLst>
            <a:ext uri="{53640926-AAD7-44D8-BBD7-CCE9431645EC}">
              <a14:shadowObscured xmlns:a14="http://schemas.microsoft.com/office/drawing/2010/main"/>
            </a:ext>
          </a:extLst>
        </p:spPr>
      </p:pic>
      <p:pic>
        <p:nvPicPr>
          <p:cNvPr id="10" name="Content Placeholder 9">
            <a:extLst>
              <a:ext uri="{FF2B5EF4-FFF2-40B4-BE49-F238E27FC236}">
                <a16:creationId xmlns:a16="http://schemas.microsoft.com/office/drawing/2014/main" id="{3BF85E62-FA37-4D10-A95C-9DF44985BF9A}"/>
              </a:ext>
            </a:extLst>
          </p:cNvPr>
          <p:cNvPicPr>
            <a:picLocks noGrp="1"/>
          </p:cNvPicPr>
          <p:nvPr>
            <p:ph sz="quarter" idx="4"/>
          </p:nvPr>
        </p:nvPicPr>
        <p:blipFill rotWithShape="1">
          <a:blip r:embed="rId3">
            <a:extLst>
              <a:ext uri="{28A0092B-C50C-407E-A947-70E740481C1C}">
                <a14:useLocalDpi xmlns:a14="http://schemas.microsoft.com/office/drawing/2010/main" val="0"/>
              </a:ext>
            </a:extLst>
          </a:blip>
          <a:srcRect t="12483" b="5887"/>
          <a:stretch/>
        </p:blipFill>
        <p:spPr bwMode="auto">
          <a:xfrm>
            <a:off x="6208712" y="2603500"/>
            <a:ext cx="5514107" cy="36726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8209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E232-ABED-4102-A7CD-81B7915CA07E}"/>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Chat bot Skill creation </a:t>
            </a:r>
            <a:r>
              <a:rPr lang="en-US" sz="3200" b="1" dirty="0">
                <a:latin typeface="Times New Roman" panose="02020603050405020304" pitchFamily="18" charset="0"/>
                <a:cs typeface="Times New Roman" panose="02020603050405020304" pitchFamily="18" charset="0"/>
              </a:rPr>
              <a:t>(sprint 1)</a:t>
            </a:r>
            <a:endParaRPr lang="en-IN" sz="3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D1A508E-6695-4CD3-9204-D22C03BDD931}"/>
              </a:ext>
            </a:extLst>
          </p:cNvPr>
          <p:cNvSpPr>
            <a:spLocks noGrp="1"/>
          </p:cNvSpPr>
          <p:nvPr>
            <p:ph type="body" idx="1"/>
          </p:nvPr>
        </p:nvSpPr>
        <p:spPr/>
        <p:txBody>
          <a:bodyPr/>
          <a:lstStyle/>
          <a:p>
            <a:endParaRPr lang="en-IN"/>
          </a:p>
        </p:txBody>
      </p:sp>
      <p:sp>
        <p:nvSpPr>
          <p:cNvPr id="5" name="Text Placeholder 4">
            <a:extLst>
              <a:ext uri="{FF2B5EF4-FFF2-40B4-BE49-F238E27FC236}">
                <a16:creationId xmlns:a16="http://schemas.microsoft.com/office/drawing/2014/main" id="{24D396EC-FAAC-4B6D-A5CD-0D4A36C646C8}"/>
              </a:ext>
            </a:extLst>
          </p:cNvPr>
          <p:cNvSpPr>
            <a:spLocks noGrp="1"/>
          </p:cNvSpPr>
          <p:nvPr>
            <p:ph type="body" sz="quarter" idx="3"/>
          </p:nvPr>
        </p:nvSpPr>
        <p:spPr/>
        <p:txBody>
          <a:bodyPr/>
          <a:lstStyle/>
          <a:p>
            <a:endParaRPr lang="en-IN"/>
          </a:p>
        </p:txBody>
      </p:sp>
      <p:pic>
        <p:nvPicPr>
          <p:cNvPr id="7" name="Content Placeholder 6">
            <a:extLst>
              <a:ext uri="{FF2B5EF4-FFF2-40B4-BE49-F238E27FC236}">
                <a16:creationId xmlns:a16="http://schemas.microsoft.com/office/drawing/2014/main" id="{BBD65845-316D-4570-BB52-AE8EFFB830BE}"/>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2212" b="5181"/>
          <a:stretch/>
        </p:blipFill>
        <p:spPr bwMode="auto">
          <a:xfrm>
            <a:off x="703408" y="2603499"/>
            <a:ext cx="5276705" cy="3617191"/>
          </a:xfrm>
          <a:prstGeom prst="rect">
            <a:avLst/>
          </a:prstGeom>
          <a:ln>
            <a:noFill/>
          </a:ln>
          <a:extLst>
            <a:ext uri="{53640926-AAD7-44D8-BBD7-CCE9431645EC}">
              <a14:shadowObscured xmlns:a14="http://schemas.microsoft.com/office/drawing/2010/main"/>
            </a:ext>
          </a:extLst>
        </p:spPr>
      </p:pic>
      <p:pic>
        <p:nvPicPr>
          <p:cNvPr id="8" name="Content Placeholder 7">
            <a:extLst>
              <a:ext uri="{FF2B5EF4-FFF2-40B4-BE49-F238E27FC236}">
                <a16:creationId xmlns:a16="http://schemas.microsoft.com/office/drawing/2014/main" id="{4E615DCD-099B-4284-8834-D757FFBBAD0E}"/>
              </a:ext>
            </a:extLst>
          </p:cNvPr>
          <p:cNvPicPr>
            <a:picLocks noGrp="1"/>
          </p:cNvPicPr>
          <p:nvPr>
            <p:ph sz="quarter" idx="4"/>
          </p:nvPr>
        </p:nvPicPr>
        <p:blipFill rotWithShape="1">
          <a:blip r:embed="rId3">
            <a:extLst>
              <a:ext uri="{28A0092B-C50C-407E-A947-70E740481C1C}">
                <a14:useLocalDpi xmlns:a14="http://schemas.microsoft.com/office/drawing/2010/main" val="0"/>
              </a:ext>
            </a:extLst>
          </a:blip>
          <a:srcRect t="13305" b="5324"/>
          <a:stretch/>
        </p:blipFill>
        <p:spPr bwMode="auto">
          <a:xfrm>
            <a:off x="6208712" y="2603499"/>
            <a:ext cx="5276705" cy="36171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9173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FE9E-5010-40DA-A120-0F6E9639298E}"/>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Create Savings account action </a:t>
            </a:r>
            <a:r>
              <a:rPr lang="en-US" sz="3200" b="1" dirty="0">
                <a:latin typeface="Times New Roman" panose="02020603050405020304" pitchFamily="18" charset="0"/>
                <a:cs typeface="Times New Roman" panose="02020603050405020304" pitchFamily="18" charset="0"/>
              </a:rPr>
              <a:t>(sprint 1)</a:t>
            </a:r>
            <a:endParaRPr lang="en-IN" sz="3000"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80FC7B0-9ACE-4338-808F-80F2E0F607B2}"/>
              </a:ext>
            </a:extLst>
          </p:cNvPr>
          <p:cNvSpPr>
            <a:spLocks noGrp="1"/>
          </p:cNvSpPr>
          <p:nvPr>
            <p:ph type="body" idx="1"/>
          </p:nvPr>
        </p:nvSpPr>
        <p:spPr/>
        <p:txBody>
          <a:bodyPr/>
          <a:lstStyle/>
          <a:p>
            <a:endParaRPr lang="en-IN"/>
          </a:p>
        </p:txBody>
      </p:sp>
      <p:sp>
        <p:nvSpPr>
          <p:cNvPr id="6" name="Text Placeholder 5">
            <a:extLst>
              <a:ext uri="{FF2B5EF4-FFF2-40B4-BE49-F238E27FC236}">
                <a16:creationId xmlns:a16="http://schemas.microsoft.com/office/drawing/2014/main" id="{14696751-DCD2-4399-9070-983040C6891A}"/>
              </a:ext>
            </a:extLst>
          </p:cNvPr>
          <p:cNvSpPr>
            <a:spLocks noGrp="1"/>
          </p:cNvSpPr>
          <p:nvPr>
            <p:ph type="body" sz="quarter" idx="3"/>
          </p:nvPr>
        </p:nvSpPr>
        <p:spPr/>
        <p:txBody>
          <a:bodyPr/>
          <a:lstStyle/>
          <a:p>
            <a:endParaRPr lang="en-IN"/>
          </a:p>
        </p:txBody>
      </p:sp>
      <p:sp>
        <p:nvSpPr>
          <p:cNvPr id="10" name="Content Placeholder 9">
            <a:extLst>
              <a:ext uri="{FF2B5EF4-FFF2-40B4-BE49-F238E27FC236}">
                <a16:creationId xmlns:a16="http://schemas.microsoft.com/office/drawing/2014/main" id="{7AE5205E-BE3F-4EAB-B709-B2CF63EA3FC0}"/>
              </a:ext>
            </a:extLst>
          </p:cNvPr>
          <p:cNvSpPr>
            <a:spLocks noGrp="1"/>
          </p:cNvSpPr>
          <p:nvPr>
            <p:ph sz="half" idx="2"/>
          </p:nvPr>
        </p:nvSpPr>
        <p:spPr/>
        <p:txBody>
          <a:bodyPr/>
          <a:lstStyle/>
          <a:p>
            <a:endParaRPr lang="en-IN"/>
          </a:p>
        </p:txBody>
      </p:sp>
      <p:pic>
        <p:nvPicPr>
          <p:cNvPr id="11" name="Picture 10">
            <a:extLst>
              <a:ext uri="{FF2B5EF4-FFF2-40B4-BE49-F238E27FC236}">
                <a16:creationId xmlns:a16="http://schemas.microsoft.com/office/drawing/2014/main" id="{5C48D2DD-45A5-4AA3-8758-919F8A49374F}"/>
              </a:ext>
            </a:extLst>
          </p:cNvPr>
          <p:cNvPicPr/>
          <p:nvPr/>
        </p:nvPicPr>
        <p:blipFill rotWithShape="1">
          <a:blip r:embed="rId2">
            <a:extLst>
              <a:ext uri="{28A0092B-C50C-407E-A947-70E740481C1C}">
                <a14:useLocalDpi xmlns:a14="http://schemas.microsoft.com/office/drawing/2010/main" val="0"/>
              </a:ext>
            </a:extLst>
          </a:blip>
          <a:srcRect t="12401" b="5325"/>
          <a:stretch/>
        </p:blipFill>
        <p:spPr bwMode="auto">
          <a:xfrm>
            <a:off x="997527" y="2603500"/>
            <a:ext cx="4982585" cy="3935845"/>
          </a:xfrm>
          <a:prstGeom prst="rect">
            <a:avLst/>
          </a:prstGeom>
          <a:ln>
            <a:noFill/>
          </a:ln>
          <a:extLst>
            <a:ext uri="{53640926-AAD7-44D8-BBD7-CCE9431645EC}">
              <a14:shadowObscured xmlns:a14="http://schemas.microsoft.com/office/drawing/2010/main"/>
            </a:ext>
          </a:extLst>
        </p:spPr>
      </p:pic>
      <p:pic>
        <p:nvPicPr>
          <p:cNvPr id="12" name="Content Placeholder 11">
            <a:extLst>
              <a:ext uri="{FF2B5EF4-FFF2-40B4-BE49-F238E27FC236}">
                <a16:creationId xmlns:a16="http://schemas.microsoft.com/office/drawing/2014/main" id="{565018D1-4628-46F5-828A-781311F011F4}"/>
              </a:ext>
            </a:extLst>
          </p:cNvPr>
          <p:cNvPicPr>
            <a:picLocks noGrp="1"/>
          </p:cNvPicPr>
          <p:nvPr>
            <p:ph sz="quarter" idx="4"/>
          </p:nvPr>
        </p:nvPicPr>
        <p:blipFill rotWithShape="1">
          <a:blip r:embed="rId3">
            <a:extLst>
              <a:ext uri="{28A0092B-C50C-407E-A947-70E740481C1C}">
                <a14:useLocalDpi xmlns:a14="http://schemas.microsoft.com/office/drawing/2010/main" val="0"/>
              </a:ext>
            </a:extLst>
          </a:blip>
          <a:srcRect t="12399" b="5165"/>
          <a:stretch/>
        </p:blipFill>
        <p:spPr bwMode="auto">
          <a:xfrm>
            <a:off x="6208713" y="2603500"/>
            <a:ext cx="5207432" cy="39358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006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7791-E0F3-4C73-8756-37622C571D41}"/>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Create Current account action </a:t>
            </a:r>
            <a:r>
              <a:rPr lang="en-US" sz="3200" b="1" dirty="0">
                <a:latin typeface="Times New Roman" panose="02020603050405020304" pitchFamily="18" charset="0"/>
                <a:cs typeface="Times New Roman" panose="02020603050405020304" pitchFamily="18" charset="0"/>
              </a:rPr>
              <a:t>(sprint 2)</a:t>
            </a:r>
            <a:endParaRPr lang="en-IN" sz="3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B982F1F-2844-4DCB-BABE-CAEA9456078F}"/>
              </a:ext>
            </a:extLst>
          </p:cNvPr>
          <p:cNvSpPr>
            <a:spLocks noGrp="1"/>
          </p:cNvSpPr>
          <p:nvPr>
            <p:ph type="body" idx="1"/>
          </p:nvPr>
        </p:nvSpPr>
        <p:spPr/>
        <p:txBody>
          <a:bodyPr/>
          <a:lstStyle/>
          <a:p>
            <a:endParaRPr lang="en-IN"/>
          </a:p>
        </p:txBody>
      </p:sp>
      <p:sp>
        <p:nvSpPr>
          <p:cNvPr id="5" name="Text Placeholder 4">
            <a:extLst>
              <a:ext uri="{FF2B5EF4-FFF2-40B4-BE49-F238E27FC236}">
                <a16:creationId xmlns:a16="http://schemas.microsoft.com/office/drawing/2014/main" id="{2E8C9D7E-813B-45F6-A86B-FF2023170AA4}"/>
              </a:ext>
            </a:extLst>
          </p:cNvPr>
          <p:cNvSpPr>
            <a:spLocks noGrp="1"/>
          </p:cNvSpPr>
          <p:nvPr>
            <p:ph type="body" sz="quarter" idx="3"/>
          </p:nvPr>
        </p:nvSpPr>
        <p:spPr/>
        <p:txBody>
          <a:bodyPr/>
          <a:lstStyle/>
          <a:p>
            <a:endParaRPr lang="en-IN"/>
          </a:p>
        </p:txBody>
      </p:sp>
      <p:pic>
        <p:nvPicPr>
          <p:cNvPr id="7" name="Content Placeholder 6">
            <a:extLst>
              <a:ext uri="{FF2B5EF4-FFF2-40B4-BE49-F238E27FC236}">
                <a16:creationId xmlns:a16="http://schemas.microsoft.com/office/drawing/2014/main" id="{EF2A5610-F2EA-4983-BA88-9C6C1EF2AB45}"/>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3415" b="5873"/>
          <a:stretch/>
        </p:blipFill>
        <p:spPr bwMode="auto">
          <a:xfrm>
            <a:off x="772682" y="2603499"/>
            <a:ext cx="5207432" cy="3561773"/>
          </a:xfrm>
          <a:prstGeom prst="rect">
            <a:avLst/>
          </a:prstGeom>
          <a:ln>
            <a:noFill/>
          </a:ln>
          <a:extLst>
            <a:ext uri="{53640926-AAD7-44D8-BBD7-CCE9431645EC}">
              <a14:shadowObscured xmlns:a14="http://schemas.microsoft.com/office/drawing/2010/main"/>
            </a:ext>
          </a:extLst>
        </p:spPr>
      </p:pic>
      <p:pic>
        <p:nvPicPr>
          <p:cNvPr id="10" name="Content Placeholder 9">
            <a:extLst>
              <a:ext uri="{FF2B5EF4-FFF2-40B4-BE49-F238E27FC236}">
                <a16:creationId xmlns:a16="http://schemas.microsoft.com/office/drawing/2014/main" id="{4C0827E7-D99E-4533-8BE8-0E9F17D9D9C6}"/>
              </a:ext>
            </a:extLst>
          </p:cNvPr>
          <p:cNvPicPr>
            <a:picLocks noGrp="1"/>
          </p:cNvPicPr>
          <p:nvPr>
            <p:ph sz="quarter" idx="4"/>
          </p:nvPr>
        </p:nvPicPr>
        <p:blipFill rotWithShape="1">
          <a:blip r:embed="rId3">
            <a:extLst>
              <a:ext uri="{28A0092B-C50C-407E-A947-70E740481C1C}">
                <a14:useLocalDpi xmlns:a14="http://schemas.microsoft.com/office/drawing/2010/main" val="0"/>
              </a:ext>
            </a:extLst>
          </a:blip>
          <a:srcRect t="12414" b="5714"/>
          <a:stretch/>
        </p:blipFill>
        <p:spPr bwMode="auto">
          <a:xfrm>
            <a:off x="6208713" y="2603499"/>
            <a:ext cx="5207432" cy="35617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9170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F84D-FECF-474A-9525-2C159930DC17}"/>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Create Loan account action</a:t>
            </a:r>
            <a:r>
              <a:rPr lang="en-US" sz="3200" b="1" dirty="0">
                <a:latin typeface="Times New Roman" panose="02020603050405020304" pitchFamily="18" charset="0"/>
                <a:cs typeface="Times New Roman" panose="02020603050405020304" pitchFamily="18" charset="0"/>
              </a:rPr>
              <a:t> (sprint 2)</a:t>
            </a:r>
            <a:endParaRPr lang="en-IN" sz="3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3B58BDB-C23F-4E67-B836-943D4224E471}"/>
              </a:ext>
            </a:extLst>
          </p:cNvPr>
          <p:cNvSpPr>
            <a:spLocks noGrp="1"/>
          </p:cNvSpPr>
          <p:nvPr>
            <p:ph type="body" idx="1"/>
          </p:nvPr>
        </p:nvSpPr>
        <p:spPr/>
        <p:txBody>
          <a:bodyPr/>
          <a:lstStyle/>
          <a:p>
            <a:endParaRPr lang="en-IN"/>
          </a:p>
        </p:txBody>
      </p:sp>
      <p:sp>
        <p:nvSpPr>
          <p:cNvPr id="5" name="Text Placeholder 4">
            <a:extLst>
              <a:ext uri="{FF2B5EF4-FFF2-40B4-BE49-F238E27FC236}">
                <a16:creationId xmlns:a16="http://schemas.microsoft.com/office/drawing/2014/main" id="{EB842B8A-C7EA-49AA-998D-96026307AB67}"/>
              </a:ext>
            </a:extLst>
          </p:cNvPr>
          <p:cNvSpPr>
            <a:spLocks noGrp="1"/>
          </p:cNvSpPr>
          <p:nvPr>
            <p:ph type="body" sz="quarter" idx="3"/>
          </p:nvPr>
        </p:nvSpPr>
        <p:spPr/>
        <p:txBody>
          <a:bodyPr/>
          <a:lstStyle/>
          <a:p>
            <a:endParaRPr lang="en-IN"/>
          </a:p>
        </p:txBody>
      </p:sp>
      <p:pic>
        <p:nvPicPr>
          <p:cNvPr id="7" name="Content Placeholder 6">
            <a:extLst>
              <a:ext uri="{FF2B5EF4-FFF2-40B4-BE49-F238E27FC236}">
                <a16:creationId xmlns:a16="http://schemas.microsoft.com/office/drawing/2014/main" id="{403E71D9-D706-4EBF-946A-29C5D297068A}"/>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2451" b="5600"/>
          <a:stretch/>
        </p:blipFill>
        <p:spPr bwMode="auto">
          <a:xfrm>
            <a:off x="1049772" y="2603500"/>
            <a:ext cx="4930342" cy="3492500"/>
          </a:xfrm>
          <a:prstGeom prst="rect">
            <a:avLst/>
          </a:prstGeom>
          <a:ln>
            <a:noFill/>
          </a:ln>
          <a:extLst>
            <a:ext uri="{53640926-AAD7-44D8-BBD7-CCE9431645EC}">
              <a14:shadowObscured xmlns:a14="http://schemas.microsoft.com/office/drawing/2010/main"/>
            </a:ext>
          </a:extLst>
        </p:spPr>
      </p:pic>
      <p:pic>
        <p:nvPicPr>
          <p:cNvPr id="8" name="Content Placeholder 7">
            <a:extLst>
              <a:ext uri="{FF2B5EF4-FFF2-40B4-BE49-F238E27FC236}">
                <a16:creationId xmlns:a16="http://schemas.microsoft.com/office/drawing/2014/main" id="{0CF2B127-DF1A-40AE-899E-4C54AE2C44BE}"/>
              </a:ext>
            </a:extLst>
          </p:cNvPr>
          <p:cNvPicPr>
            <a:picLocks noGrp="1"/>
          </p:cNvPicPr>
          <p:nvPr>
            <p:ph sz="quarter" idx="4"/>
          </p:nvPr>
        </p:nvPicPr>
        <p:blipFill rotWithShape="1">
          <a:blip r:embed="rId3">
            <a:extLst>
              <a:ext uri="{28A0092B-C50C-407E-A947-70E740481C1C}">
                <a14:useLocalDpi xmlns:a14="http://schemas.microsoft.com/office/drawing/2010/main" val="0"/>
              </a:ext>
            </a:extLst>
          </a:blip>
          <a:srcRect t="12118" b="5124"/>
          <a:stretch/>
        </p:blipFill>
        <p:spPr bwMode="auto">
          <a:xfrm>
            <a:off x="6208713" y="2603500"/>
            <a:ext cx="4930342" cy="34924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328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5439-A7D3-4A51-823F-2E3371327952}"/>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Create General Query actions </a:t>
            </a:r>
            <a:r>
              <a:rPr lang="en-US" sz="3200" b="1" dirty="0">
                <a:latin typeface="Times New Roman" panose="02020603050405020304" pitchFamily="18" charset="0"/>
                <a:cs typeface="Times New Roman" panose="02020603050405020304" pitchFamily="18" charset="0"/>
              </a:rPr>
              <a:t>(sprint 3)</a:t>
            </a:r>
            <a:endParaRPr lang="en-IN" sz="3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87B3BB8-9184-43C2-9CE2-6557A88B5564}"/>
              </a:ext>
            </a:extLst>
          </p:cNvPr>
          <p:cNvSpPr>
            <a:spLocks noGrp="1"/>
          </p:cNvSpPr>
          <p:nvPr>
            <p:ph type="body" idx="1"/>
          </p:nvPr>
        </p:nvSpPr>
        <p:spPr/>
        <p:txBody>
          <a:bodyPr/>
          <a:lstStyle/>
          <a:p>
            <a:endParaRPr lang="en-IN"/>
          </a:p>
        </p:txBody>
      </p:sp>
      <p:sp>
        <p:nvSpPr>
          <p:cNvPr id="5" name="Text Placeholder 4">
            <a:extLst>
              <a:ext uri="{FF2B5EF4-FFF2-40B4-BE49-F238E27FC236}">
                <a16:creationId xmlns:a16="http://schemas.microsoft.com/office/drawing/2014/main" id="{0DFEDF36-2A94-4836-BC61-D18DECA99894}"/>
              </a:ext>
            </a:extLst>
          </p:cNvPr>
          <p:cNvSpPr>
            <a:spLocks noGrp="1"/>
          </p:cNvSpPr>
          <p:nvPr>
            <p:ph type="body" sz="quarter" idx="3"/>
          </p:nvPr>
        </p:nvSpPr>
        <p:spPr/>
        <p:txBody>
          <a:bodyPr/>
          <a:lstStyle/>
          <a:p>
            <a:endParaRPr lang="en-IN"/>
          </a:p>
        </p:txBody>
      </p:sp>
      <p:pic>
        <p:nvPicPr>
          <p:cNvPr id="7" name="Content Placeholder 6">
            <a:extLst>
              <a:ext uri="{FF2B5EF4-FFF2-40B4-BE49-F238E27FC236}">
                <a16:creationId xmlns:a16="http://schemas.microsoft.com/office/drawing/2014/main" id="{1C05845B-B123-4A39-AF9B-6EC1EDF2EB00}"/>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1875" b="6396"/>
          <a:stretch/>
        </p:blipFill>
        <p:spPr bwMode="auto">
          <a:xfrm>
            <a:off x="969818" y="2603500"/>
            <a:ext cx="5010295" cy="3686464"/>
          </a:xfrm>
          <a:prstGeom prst="rect">
            <a:avLst/>
          </a:prstGeom>
          <a:ln>
            <a:noFill/>
          </a:ln>
          <a:extLst>
            <a:ext uri="{53640926-AAD7-44D8-BBD7-CCE9431645EC}">
              <a14:shadowObscured xmlns:a14="http://schemas.microsoft.com/office/drawing/2010/main"/>
            </a:ext>
          </a:extLst>
        </p:spPr>
      </p:pic>
      <p:pic>
        <p:nvPicPr>
          <p:cNvPr id="8" name="Content Placeholder 7">
            <a:extLst>
              <a:ext uri="{FF2B5EF4-FFF2-40B4-BE49-F238E27FC236}">
                <a16:creationId xmlns:a16="http://schemas.microsoft.com/office/drawing/2014/main" id="{97BCCF09-8D9B-4D09-B4FB-EE46FB8653AA}"/>
              </a:ext>
            </a:extLst>
          </p:cNvPr>
          <p:cNvPicPr>
            <a:picLocks noGrp="1"/>
          </p:cNvPicPr>
          <p:nvPr>
            <p:ph sz="quarter" idx="4"/>
          </p:nvPr>
        </p:nvPicPr>
        <p:blipFill rotWithShape="1">
          <a:blip r:embed="rId2">
            <a:extLst>
              <a:ext uri="{28A0092B-C50C-407E-A947-70E740481C1C}">
                <a14:useLocalDpi xmlns:a14="http://schemas.microsoft.com/office/drawing/2010/main" val="0"/>
              </a:ext>
            </a:extLst>
          </a:blip>
          <a:srcRect t="11875" b="6396"/>
          <a:stretch/>
        </p:blipFill>
        <p:spPr bwMode="auto">
          <a:xfrm>
            <a:off x="6208713" y="2603500"/>
            <a:ext cx="4825158" cy="36864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237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CDFA-1767-42F1-8D7D-182AE24FE410}"/>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Create Net Banking account action </a:t>
            </a:r>
            <a:r>
              <a:rPr lang="en-US" sz="3200" b="1" dirty="0">
                <a:latin typeface="Times New Roman" panose="02020603050405020304" pitchFamily="18" charset="0"/>
                <a:cs typeface="Times New Roman" panose="02020603050405020304" pitchFamily="18" charset="0"/>
              </a:rPr>
              <a:t>(sprint 3)</a:t>
            </a:r>
            <a:endParaRPr lang="en-IN" sz="30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BA6C618-5D3E-4A46-92FF-8C677ECAADAE}"/>
              </a:ext>
            </a:extLst>
          </p:cNvPr>
          <p:cNvSpPr>
            <a:spLocks noGrp="1"/>
          </p:cNvSpPr>
          <p:nvPr>
            <p:ph type="body" idx="1"/>
          </p:nvPr>
        </p:nvSpPr>
        <p:spPr/>
        <p:txBody>
          <a:bodyPr/>
          <a:lstStyle/>
          <a:p>
            <a:endParaRPr lang="en-IN"/>
          </a:p>
        </p:txBody>
      </p:sp>
      <p:sp>
        <p:nvSpPr>
          <p:cNvPr id="5" name="Text Placeholder 4">
            <a:extLst>
              <a:ext uri="{FF2B5EF4-FFF2-40B4-BE49-F238E27FC236}">
                <a16:creationId xmlns:a16="http://schemas.microsoft.com/office/drawing/2014/main" id="{9B933366-4C1E-479D-A6E9-340932686A1F}"/>
              </a:ext>
            </a:extLst>
          </p:cNvPr>
          <p:cNvSpPr>
            <a:spLocks noGrp="1"/>
          </p:cNvSpPr>
          <p:nvPr>
            <p:ph type="body" sz="quarter" idx="3"/>
          </p:nvPr>
        </p:nvSpPr>
        <p:spPr/>
        <p:txBody>
          <a:bodyPr/>
          <a:lstStyle/>
          <a:p>
            <a:endParaRPr lang="en-IN"/>
          </a:p>
        </p:txBody>
      </p:sp>
      <p:pic>
        <p:nvPicPr>
          <p:cNvPr id="7" name="Content Placeholder 6">
            <a:extLst>
              <a:ext uri="{FF2B5EF4-FFF2-40B4-BE49-F238E27FC236}">
                <a16:creationId xmlns:a16="http://schemas.microsoft.com/office/drawing/2014/main" id="{5D24CADA-2736-48B8-A2B8-17A6F1462E36}"/>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2755" b="6071"/>
          <a:stretch/>
        </p:blipFill>
        <p:spPr bwMode="auto">
          <a:xfrm>
            <a:off x="1155700" y="2603500"/>
            <a:ext cx="4824413" cy="3741881"/>
          </a:xfrm>
          <a:prstGeom prst="rect">
            <a:avLst/>
          </a:prstGeom>
          <a:ln>
            <a:noFill/>
          </a:ln>
          <a:extLst>
            <a:ext uri="{53640926-AAD7-44D8-BBD7-CCE9431645EC}">
              <a14:shadowObscured xmlns:a14="http://schemas.microsoft.com/office/drawing/2010/main"/>
            </a:ext>
          </a:extLst>
        </p:spPr>
      </p:pic>
      <p:pic>
        <p:nvPicPr>
          <p:cNvPr id="8" name="Content Placeholder 7">
            <a:extLst>
              <a:ext uri="{FF2B5EF4-FFF2-40B4-BE49-F238E27FC236}">
                <a16:creationId xmlns:a16="http://schemas.microsoft.com/office/drawing/2014/main" id="{B70B519B-E8B9-41E5-99EB-A9092BCC0428}"/>
              </a:ext>
            </a:extLst>
          </p:cNvPr>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6208713" y="2603500"/>
            <a:ext cx="4824412" cy="3852718"/>
          </a:xfrm>
          <a:prstGeom prst="rect">
            <a:avLst/>
          </a:prstGeom>
        </p:spPr>
      </p:pic>
    </p:spTree>
    <p:extLst>
      <p:ext uri="{BB962C8B-B14F-4D97-AF65-F5344CB8AC3E}">
        <p14:creationId xmlns:p14="http://schemas.microsoft.com/office/powerpoint/2010/main" val="240759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18F9-6AF5-42D2-894D-A43440A1B84B}"/>
              </a:ext>
            </a:extLst>
          </p:cNvPr>
          <p:cNvSpPr>
            <a:spLocks noGrp="1"/>
          </p:cNvSpPr>
          <p:nvPr>
            <p:ph type="title"/>
          </p:nvPr>
        </p:nvSpPr>
        <p:spPr>
          <a:xfrm>
            <a:off x="1636443" y="956619"/>
            <a:ext cx="8911687" cy="816762"/>
          </a:xfrm>
        </p:spPr>
        <p:txBody>
          <a:bodyPr>
            <a:normAutofit/>
          </a:bodyPr>
          <a:lstStyle/>
          <a:p>
            <a:r>
              <a:rPr lang="en-US" sz="3000" b="1" dirty="0">
                <a:latin typeface="Times New Roman" panose="02020603050405020304" pitchFamily="18" charset="0"/>
                <a:cs typeface="Times New Roman" panose="02020603050405020304" pitchFamily="18" charset="0"/>
              </a:rPr>
              <a:t>OBJECTVE</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AB10CB-8AA7-45C4-8438-C5DF04EC2422}"/>
              </a:ext>
            </a:extLst>
          </p:cNvPr>
          <p:cNvSpPr>
            <a:spLocks noGrp="1"/>
          </p:cNvSpPr>
          <p:nvPr>
            <p:ph idx="1"/>
          </p:nvPr>
        </p:nvSpPr>
        <p:spPr>
          <a:xfrm>
            <a:off x="1636443" y="2327564"/>
            <a:ext cx="8915400" cy="3777622"/>
          </a:xfrm>
        </p:spPr>
        <p:txBody>
          <a:bodyPr/>
          <a:lstStyle/>
          <a:p>
            <a:r>
              <a:rPr lang="en-US" dirty="0"/>
              <a:t>Chatbot can be created the services Savings account action, Current account action, loan account action, general queries and net banking related queries.</a:t>
            </a:r>
          </a:p>
          <a:p>
            <a:pPr marL="0" indent="0">
              <a:buNone/>
            </a:pPr>
            <a:endParaRPr lang="en-IN" dirty="0"/>
          </a:p>
        </p:txBody>
      </p:sp>
      <p:pic>
        <p:nvPicPr>
          <p:cNvPr id="5" name="Picture 4">
            <a:extLst>
              <a:ext uri="{FF2B5EF4-FFF2-40B4-BE49-F238E27FC236}">
                <a16:creationId xmlns:a16="http://schemas.microsoft.com/office/drawing/2014/main" id="{4F54A81E-F594-4CE8-A050-6D3CAAB239E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10691" y="3643745"/>
            <a:ext cx="6373091" cy="3015624"/>
          </a:xfrm>
          <a:prstGeom prst="rect">
            <a:avLst/>
          </a:prstGeom>
        </p:spPr>
      </p:pic>
    </p:spTree>
    <p:extLst>
      <p:ext uri="{BB962C8B-B14F-4D97-AF65-F5344CB8AC3E}">
        <p14:creationId xmlns:p14="http://schemas.microsoft.com/office/powerpoint/2010/main" val="1890914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A48D9-3C26-4EA7-9B22-99A74FB532F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sprint 4</a:t>
            </a:r>
            <a:endParaRPr lang="en-IN" dirty="0"/>
          </a:p>
        </p:txBody>
      </p:sp>
      <p:sp>
        <p:nvSpPr>
          <p:cNvPr id="8" name="Content Placeholder 7">
            <a:extLst>
              <a:ext uri="{FF2B5EF4-FFF2-40B4-BE49-F238E27FC236}">
                <a16:creationId xmlns:a16="http://schemas.microsoft.com/office/drawing/2014/main" id="{0F6452BD-9616-449A-9B67-0FC2B71F046A}"/>
              </a:ext>
            </a:extLst>
          </p:cNvPr>
          <p:cNvSpPr>
            <a:spLocks noGrp="1"/>
          </p:cNvSpPr>
          <p:nvPr>
            <p:ph idx="1"/>
          </p:nvPr>
        </p:nvSpPr>
        <p:spPr/>
        <p:txBody>
          <a:bodyPr/>
          <a:lstStyle/>
          <a:p>
            <a:r>
              <a:rPr lang="en-IN" dirty="0"/>
              <a:t>Creating Assistant &amp; Integrate with Flask Web Page </a:t>
            </a:r>
          </a:p>
          <a:p>
            <a:pPr lvl="0"/>
            <a:r>
              <a:rPr lang="en-IN" dirty="0"/>
              <a:t>Build Python Code</a:t>
            </a:r>
          </a:p>
          <a:p>
            <a:r>
              <a:rPr lang="en-US" dirty="0"/>
              <a:t>Build Html code</a:t>
            </a:r>
          </a:p>
          <a:p>
            <a:r>
              <a:rPr lang="en-US" dirty="0"/>
              <a:t>Run the application.</a:t>
            </a:r>
            <a:endParaRPr lang="en-IN" dirty="0"/>
          </a:p>
        </p:txBody>
      </p:sp>
    </p:spTree>
    <p:extLst>
      <p:ext uri="{BB962C8B-B14F-4D97-AF65-F5344CB8AC3E}">
        <p14:creationId xmlns:p14="http://schemas.microsoft.com/office/powerpoint/2010/main" val="1087096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6AD0-00F2-4945-9F5D-63CB2DA2A7E9}"/>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PREVIEW</a:t>
            </a:r>
            <a:endParaRPr lang="en-IN" sz="3000" dirty="0"/>
          </a:p>
        </p:txBody>
      </p:sp>
      <p:sp>
        <p:nvSpPr>
          <p:cNvPr id="3" name="Content Placeholder 2">
            <a:extLst>
              <a:ext uri="{FF2B5EF4-FFF2-40B4-BE49-F238E27FC236}">
                <a16:creationId xmlns:a16="http://schemas.microsoft.com/office/drawing/2014/main" id="{8B918BE3-60D3-4888-8E1E-511AA1EF466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3EEEEAB-AAC2-4502-BA42-EC3192B14721}"/>
              </a:ext>
            </a:extLst>
          </p:cNvPr>
          <p:cNvPicPr/>
          <p:nvPr/>
        </p:nvPicPr>
        <p:blipFill rotWithShape="1">
          <a:blip r:embed="rId2">
            <a:extLst>
              <a:ext uri="{28A0092B-C50C-407E-A947-70E740481C1C}">
                <a14:useLocalDpi xmlns:a14="http://schemas.microsoft.com/office/drawing/2010/main" val="0"/>
              </a:ext>
            </a:extLst>
          </a:blip>
          <a:srcRect b="6421"/>
          <a:stretch/>
        </p:blipFill>
        <p:spPr bwMode="auto">
          <a:xfrm>
            <a:off x="484909" y="1680632"/>
            <a:ext cx="11236036" cy="50249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73252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3854-C25F-4923-A941-6CE5C9C11169}"/>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PREVIEW</a:t>
            </a:r>
            <a:endParaRPr lang="en-IN" sz="3000" dirty="0"/>
          </a:p>
        </p:txBody>
      </p:sp>
      <p:pic>
        <p:nvPicPr>
          <p:cNvPr id="4" name="Content Placeholder 3">
            <a:extLst>
              <a:ext uri="{FF2B5EF4-FFF2-40B4-BE49-F238E27FC236}">
                <a16:creationId xmlns:a16="http://schemas.microsoft.com/office/drawing/2014/main" id="{835238FF-2263-4968-8174-FA5BD41BCE1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6306"/>
          <a:stretch/>
        </p:blipFill>
        <p:spPr bwMode="auto">
          <a:xfrm>
            <a:off x="484909" y="1787235"/>
            <a:ext cx="11222182" cy="47798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855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635B-BEF9-4BAD-AF7D-B68AF389DAD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PREVIEW</a:t>
            </a:r>
            <a:endParaRPr lang="en-IN" dirty="0"/>
          </a:p>
        </p:txBody>
      </p:sp>
      <p:pic>
        <p:nvPicPr>
          <p:cNvPr id="4" name="Content Placeholder 3">
            <a:extLst>
              <a:ext uri="{FF2B5EF4-FFF2-40B4-BE49-F238E27FC236}">
                <a16:creationId xmlns:a16="http://schemas.microsoft.com/office/drawing/2014/main" id="{8D166CB4-7381-4F3E-B648-2DACB4020D6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5419"/>
          <a:stretch/>
        </p:blipFill>
        <p:spPr bwMode="auto">
          <a:xfrm>
            <a:off x="498763" y="1856509"/>
            <a:ext cx="11208327" cy="44750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4589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6D4A-15AA-44C6-87DB-09D72230C3D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PREVIEW</a:t>
            </a:r>
            <a:endParaRPr lang="en-IN" dirty="0"/>
          </a:p>
        </p:txBody>
      </p:sp>
      <p:pic>
        <p:nvPicPr>
          <p:cNvPr id="4" name="Content Placeholder 3">
            <a:extLst>
              <a:ext uri="{FF2B5EF4-FFF2-40B4-BE49-F238E27FC236}">
                <a16:creationId xmlns:a16="http://schemas.microsoft.com/office/drawing/2014/main" id="{21230233-5E59-420B-B9AF-4CBC1970408E}"/>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5621"/>
          <a:stretch/>
        </p:blipFill>
        <p:spPr bwMode="auto">
          <a:xfrm>
            <a:off x="471055" y="1870363"/>
            <a:ext cx="11249890" cy="47659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542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BF97-0244-4FBD-9835-EBFA4C149D67}"/>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PREVIEW</a:t>
            </a:r>
            <a:endParaRPr lang="en-IN" sz="30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98D63F4-2DF0-46B9-828B-532AD7CCF53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6213"/>
          <a:stretch/>
        </p:blipFill>
        <p:spPr bwMode="auto">
          <a:xfrm>
            <a:off x="484910" y="1680632"/>
            <a:ext cx="11208326" cy="477558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0223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37D4-ACFF-4221-A5A1-6B8F66DB683B}"/>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CONCLUSION</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C8585F-73EF-4F33-8D82-F9D280F3F18A}"/>
              </a:ext>
            </a:extLst>
          </p:cNvPr>
          <p:cNvSpPr>
            <a:spLocks noGrp="1"/>
          </p:cNvSpPr>
          <p:nvPr>
            <p:ph idx="1"/>
          </p:nvPr>
        </p:nvSpPr>
        <p:spPr/>
        <p:txBody>
          <a:bodyPr>
            <a:normAutofit/>
          </a:bodyPr>
          <a:lstStyle/>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It is difficult to get the information on a single interface without complications of going to multiple windows and multiple banks.</a:t>
            </a: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The banking inquiry chat bot aims to remove this difficulty by providing a common end user-friendly interface to solve queries of customers as well as bank employee.</a:t>
            </a:r>
          </a:p>
          <a:p>
            <a:pPr algn="just">
              <a:lnSpc>
                <a:spcPct val="150000"/>
              </a:lnSpc>
            </a:pPr>
            <a:r>
              <a:rPr lang="en-US" sz="2000" dirty="0">
                <a:solidFill>
                  <a:srgbClr val="000000"/>
                </a:solidFill>
                <a:latin typeface="Times New Roman" panose="02020603050405020304" pitchFamily="18" charset="0"/>
                <a:cs typeface="Times New Roman" panose="02020603050405020304" pitchFamily="18" charset="0"/>
              </a:rPr>
              <a:t>The purpose of a chat bot system is to simulate a human conversation</a:t>
            </a:r>
            <a:endParaRPr lang="en-IN" sz="2000" dirty="0"/>
          </a:p>
        </p:txBody>
      </p:sp>
    </p:spTree>
    <p:extLst>
      <p:ext uri="{BB962C8B-B14F-4D97-AF65-F5344CB8AC3E}">
        <p14:creationId xmlns:p14="http://schemas.microsoft.com/office/powerpoint/2010/main" val="1889457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E7BDFE-477C-44E1-93EF-3CD990EB71E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382982" y="2603500"/>
            <a:ext cx="7245927" cy="3797300"/>
          </a:xfrm>
        </p:spPr>
      </p:pic>
    </p:spTree>
    <p:extLst>
      <p:ext uri="{BB962C8B-B14F-4D97-AF65-F5344CB8AC3E}">
        <p14:creationId xmlns:p14="http://schemas.microsoft.com/office/powerpoint/2010/main" val="278988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A0C8-38AA-4506-9CD9-AC23A4F6A7B7}"/>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ABSTRACT</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E388E2-1C93-4D79-A8DD-F61F98BA6812}"/>
              </a:ext>
            </a:extLst>
          </p:cNvPr>
          <p:cNvSpPr>
            <a:spLocks noGrp="1"/>
          </p:cNvSpPr>
          <p:nvPr>
            <p:ph idx="1"/>
          </p:nvPr>
        </p:nvSpPr>
        <p:spPr/>
        <p:txBody>
          <a:bodyPr/>
          <a:lstStyle/>
          <a:p>
            <a:pPr marL="0" indent="0">
              <a:buNone/>
            </a:pPr>
            <a:endParaRPr lang="en-US" dirty="0"/>
          </a:p>
          <a:p>
            <a:r>
              <a:rPr lang="en-US" dirty="0"/>
              <a:t>Chat robot, a computer program that simulates human conversation, or chat, through artificial intelligence an intelligence chat bot will be used to give information.  </a:t>
            </a:r>
          </a:p>
          <a:p>
            <a:endParaRPr lang="en-US" dirty="0"/>
          </a:p>
          <a:p>
            <a:r>
              <a:rPr lang="en-US" dirty="0"/>
              <a:t>User asked the queries to chatbot then answer the queries.   </a:t>
            </a:r>
            <a:endParaRPr lang="en-IN" dirty="0"/>
          </a:p>
        </p:txBody>
      </p:sp>
      <p:pic>
        <p:nvPicPr>
          <p:cNvPr id="4" name="Picture 3">
            <a:extLst>
              <a:ext uri="{FF2B5EF4-FFF2-40B4-BE49-F238E27FC236}">
                <a16:creationId xmlns:a16="http://schemas.microsoft.com/office/drawing/2014/main" id="{FD340229-D074-4440-8B85-465FE6F06D38}"/>
              </a:ext>
            </a:extLst>
          </p:cNvPr>
          <p:cNvPicPr>
            <a:picLocks noChangeAspect="1"/>
          </p:cNvPicPr>
          <p:nvPr/>
        </p:nvPicPr>
        <p:blipFill>
          <a:blip r:embed="rId2"/>
          <a:stretch>
            <a:fillRect/>
          </a:stretch>
        </p:blipFill>
        <p:spPr>
          <a:xfrm>
            <a:off x="8825346" y="3945098"/>
            <a:ext cx="2211700" cy="2074701"/>
          </a:xfrm>
          <a:prstGeom prst="rect">
            <a:avLst/>
          </a:prstGeom>
        </p:spPr>
      </p:pic>
    </p:spTree>
    <p:extLst>
      <p:ext uri="{BB962C8B-B14F-4D97-AF65-F5344CB8AC3E}">
        <p14:creationId xmlns:p14="http://schemas.microsoft.com/office/powerpoint/2010/main" val="265822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772F-8258-43B6-BBC6-23E5C635D566}"/>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LITERATURE</a:t>
            </a:r>
            <a:r>
              <a:rPr lang="en-US" sz="3000" b="1" dirty="0"/>
              <a:t> </a:t>
            </a:r>
            <a:r>
              <a:rPr lang="en-US" sz="3000" b="1" dirty="0">
                <a:latin typeface="Times New Roman" panose="02020603050405020304" pitchFamily="18" charset="0"/>
                <a:cs typeface="Times New Roman" panose="02020603050405020304" pitchFamily="18" charset="0"/>
              </a:rPr>
              <a:t>SURVEY</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36B31F-816B-4BB6-A557-DCFCF76EC592}"/>
              </a:ext>
            </a:extLst>
          </p:cNvPr>
          <p:cNvSpPr>
            <a:spLocks noGrp="1"/>
          </p:cNvSpPr>
          <p:nvPr>
            <p:ph idx="1"/>
          </p:nvPr>
        </p:nvSpPr>
        <p:spPr/>
        <p:txBody>
          <a:bodyPr>
            <a:normAutofit fontScale="85000" lnSpcReduction="20000"/>
          </a:bodyPr>
          <a:lstStyle/>
          <a:p>
            <a:endParaRPr lang="en-US" dirty="0"/>
          </a:p>
          <a:p>
            <a:r>
              <a:rPr lang="en-US" sz="1900" dirty="0">
                <a:latin typeface="Times New Roman" panose="02020603050405020304" pitchFamily="18" charset="0"/>
                <a:cs typeface="Times New Roman" panose="02020603050405020304" pitchFamily="18" charset="0"/>
              </a:rPr>
              <a:t>BANKING WITH A CHATBOT – A STUDY ON TECHNOLOGY ACCEPTANCE</a:t>
            </a:r>
          </a:p>
          <a:p>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Author - </a:t>
            </a:r>
            <a:r>
              <a:rPr lang="en-IN" sz="1900" dirty="0" err="1">
                <a:latin typeface="Times New Roman" panose="02020603050405020304" pitchFamily="18" charset="0"/>
                <a:cs typeface="Times New Roman" panose="02020603050405020304" pitchFamily="18" charset="0"/>
              </a:rPr>
              <a:t>Mónika-Anetta</a:t>
            </a:r>
            <a:r>
              <a:rPr lang="en-IN" sz="1900" dirty="0">
                <a:latin typeface="Times New Roman" panose="02020603050405020304" pitchFamily="18" charset="0"/>
                <a:cs typeface="Times New Roman" panose="02020603050405020304" pitchFamily="18" charset="0"/>
              </a:rPr>
              <a:t> ALT, </a:t>
            </a:r>
            <a:r>
              <a:rPr lang="en-IN" sz="1900" dirty="0" err="1">
                <a:latin typeface="Times New Roman" panose="02020603050405020304" pitchFamily="18" charset="0"/>
                <a:cs typeface="Times New Roman" panose="02020603050405020304" pitchFamily="18" charset="0"/>
              </a:rPr>
              <a:t>Ibolya</a:t>
            </a:r>
            <a:r>
              <a:rPr lang="en-IN" sz="1900" dirty="0">
                <a:latin typeface="Times New Roman" panose="02020603050405020304" pitchFamily="18" charset="0"/>
                <a:cs typeface="Times New Roman" panose="02020603050405020304" pitchFamily="18" charset="0"/>
              </a:rPr>
              <a:t> VIZELI ,  </a:t>
            </a:r>
            <a:r>
              <a:rPr lang="en-IN" sz="1900" dirty="0" err="1">
                <a:latin typeface="Times New Roman" panose="02020603050405020304" pitchFamily="18" charset="0"/>
                <a:cs typeface="Times New Roman" panose="02020603050405020304" pitchFamily="18" charset="0"/>
              </a:rPr>
              <a:t>Zsuzsa</a:t>
            </a:r>
            <a:r>
              <a:rPr lang="en-IN" sz="1900" dirty="0">
                <a:latin typeface="Times New Roman" panose="02020603050405020304" pitchFamily="18" charset="0"/>
                <a:cs typeface="Times New Roman" panose="02020603050405020304" pitchFamily="18" charset="0"/>
              </a:rPr>
              <a:t> SĂPLĂCAN 	 </a:t>
            </a:r>
          </a:p>
          <a:p>
            <a:pPr marL="0" indent="0" algn="just">
              <a:lnSpc>
                <a:spcPct val="170000"/>
              </a:lnSpc>
              <a:buNone/>
            </a:pPr>
            <a:r>
              <a:rPr lang="en-IN" sz="1900" dirty="0" err="1">
                <a:latin typeface="Times New Roman" panose="02020603050405020304" pitchFamily="18" charset="0"/>
                <a:cs typeface="Times New Roman" panose="02020603050405020304" pitchFamily="18" charset="0"/>
              </a:rPr>
              <a:t>Babeş-Bolyai</a:t>
            </a:r>
            <a:r>
              <a:rPr lang="en-IN" sz="1900" dirty="0">
                <a:latin typeface="Times New Roman" panose="02020603050405020304" pitchFamily="18" charset="0"/>
                <a:cs typeface="Times New Roman" panose="02020603050405020304" pitchFamily="18" charset="0"/>
              </a:rPr>
              <a:t> University, Romania.</a:t>
            </a:r>
          </a:p>
          <a:p>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Releasing Year- Published Online: 12 May 2021, Volume &amp; Issue: Volume 66 (2021) - Issue 1 (April 2021)</a:t>
            </a:r>
          </a:p>
          <a:p>
            <a:pPr marL="0" indent="0">
              <a:buNone/>
            </a:pPr>
            <a:r>
              <a:rPr lang="en-US" dirty="0"/>
              <a:t> 	</a:t>
            </a:r>
            <a:endParaRPr lang="en-IN" dirty="0"/>
          </a:p>
          <a:p>
            <a:pPr marL="0" indent="0">
              <a:buNone/>
            </a:pPr>
            <a:r>
              <a:rPr lang="en-IN" dirty="0"/>
              <a:t>	</a:t>
            </a:r>
          </a:p>
        </p:txBody>
      </p:sp>
    </p:spTree>
    <p:extLst>
      <p:ext uri="{BB962C8B-B14F-4D97-AF65-F5344CB8AC3E}">
        <p14:creationId xmlns:p14="http://schemas.microsoft.com/office/powerpoint/2010/main" val="96334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B7DD-6FA8-469B-BF69-1EF30A965866}"/>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EXISTING SOLUTION</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58B4952-B21B-456D-97AC-0D017A4BE024}"/>
              </a:ext>
            </a:extLst>
          </p:cNvPr>
          <p:cNvSpPr>
            <a:spLocks noGrp="1"/>
          </p:cNvSpPr>
          <p:nvPr>
            <p:ph idx="1"/>
          </p:nvPr>
        </p:nvSpPr>
        <p:spPr/>
        <p:txBody>
          <a:bodyPr/>
          <a:lstStyle/>
          <a:p>
            <a:pPr algn="just">
              <a:lnSpc>
                <a:spcPct val="150000"/>
              </a:lnSpc>
            </a:pPr>
            <a:r>
              <a:rPr lang="en-US" dirty="0"/>
              <a:t>It further mentions how the banking industry has moved to use chatbots for providing an interface to customers so that they can have an assistant throughout the day for service.</a:t>
            </a:r>
          </a:p>
          <a:p>
            <a:pPr algn="just">
              <a:lnSpc>
                <a:spcPct val="150000"/>
              </a:lnSpc>
            </a:pPr>
            <a:r>
              <a:rPr lang="en-US" dirty="0"/>
              <a:t>The implementation of chatbot technology is evolving rapidly in the banking industry, yet customer acceptance is behind.</a:t>
            </a:r>
            <a:endParaRPr lang="en-IN" dirty="0"/>
          </a:p>
        </p:txBody>
      </p:sp>
    </p:spTree>
    <p:extLst>
      <p:ext uri="{BB962C8B-B14F-4D97-AF65-F5344CB8AC3E}">
        <p14:creationId xmlns:p14="http://schemas.microsoft.com/office/powerpoint/2010/main" val="364696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1666-C2D2-4A5D-B7E3-63A87ADA883B}"/>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DISADVANTAGE</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8534F2B-7436-4762-957F-CF7706428369}"/>
              </a:ext>
            </a:extLst>
          </p:cNvPr>
          <p:cNvSpPr>
            <a:spLocks noGrp="1"/>
          </p:cNvSpPr>
          <p:nvPr>
            <p:ph idx="1"/>
          </p:nvPr>
        </p:nvSpPr>
        <p:spPr/>
        <p:txBody>
          <a:bodyPr/>
          <a:lstStyle/>
          <a:p>
            <a:pPr lvl="0" fontAlgn="base"/>
            <a:r>
              <a:rPr lang="en-IN" dirty="0"/>
              <a:t>Questions must be programmed beforehand. </a:t>
            </a:r>
          </a:p>
          <a:p>
            <a:pPr lvl="0" fontAlgn="base"/>
            <a:r>
              <a:rPr lang="en-IN" dirty="0"/>
              <a:t>Impersonal </a:t>
            </a:r>
          </a:p>
          <a:p>
            <a:pPr lvl="0" fontAlgn="base"/>
            <a:r>
              <a:rPr lang="en-IN" dirty="0"/>
              <a:t>Must keep information up-to-date. </a:t>
            </a:r>
          </a:p>
          <a:p>
            <a:pPr lvl="0" fontAlgn="base"/>
            <a:r>
              <a:rPr lang="en-IN" dirty="0"/>
              <a:t>Technology issues. </a:t>
            </a:r>
          </a:p>
          <a:p>
            <a:pPr algn="just">
              <a:lnSpc>
                <a:spcPct val="150000"/>
              </a:lnSpc>
            </a:pPr>
            <a:r>
              <a:rPr lang="en-IN" dirty="0"/>
              <a:t>Needs additional measures to protect identities</a:t>
            </a:r>
          </a:p>
        </p:txBody>
      </p:sp>
      <p:pic>
        <p:nvPicPr>
          <p:cNvPr id="4" name="Picture 3">
            <a:extLst>
              <a:ext uri="{FF2B5EF4-FFF2-40B4-BE49-F238E27FC236}">
                <a16:creationId xmlns:a16="http://schemas.microsoft.com/office/drawing/2014/main" id="{C19E3BE1-B68A-4FEB-92A9-1C5BEDC09829}"/>
              </a:ext>
            </a:extLst>
          </p:cNvPr>
          <p:cNvPicPr>
            <a:picLocks noChangeAspect="1"/>
          </p:cNvPicPr>
          <p:nvPr/>
        </p:nvPicPr>
        <p:blipFill>
          <a:blip r:embed="rId2"/>
          <a:stretch>
            <a:fillRect/>
          </a:stretch>
        </p:blipFill>
        <p:spPr>
          <a:xfrm>
            <a:off x="8276504" y="2258289"/>
            <a:ext cx="2760542" cy="3416299"/>
          </a:xfrm>
          <a:prstGeom prst="rect">
            <a:avLst/>
          </a:prstGeom>
        </p:spPr>
      </p:pic>
    </p:spTree>
    <p:extLst>
      <p:ext uri="{BB962C8B-B14F-4D97-AF65-F5344CB8AC3E}">
        <p14:creationId xmlns:p14="http://schemas.microsoft.com/office/powerpoint/2010/main" val="367956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4890-A505-46ED-A4A6-3DCBFCBFF35F}"/>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PROPOSED SOLUTION</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EFED53-F4D0-4444-9CA4-B7DCD795C1B0}"/>
              </a:ext>
            </a:extLst>
          </p:cNvPr>
          <p:cNvSpPr>
            <a:spLocks noGrp="1"/>
          </p:cNvSpPr>
          <p:nvPr>
            <p:ph idx="1"/>
          </p:nvPr>
        </p:nvSpPr>
        <p:spPr/>
        <p:txBody>
          <a:bodyPr/>
          <a:lstStyle/>
          <a:p>
            <a:pPr algn="just">
              <a:lnSpc>
                <a:spcPct val="150000"/>
              </a:lnSpc>
            </a:pPr>
            <a:r>
              <a:rPr lang="en-US" dirty="0"/>
              <a:t>It provides the seamless customer service. Reduced cost for customer support. Saves the customer time/ It Provide the exceptional customer service at 24/7 available and multiple languages.</a:t>
            </a:r>
          </a:p>
          <a:p>
            <a:pPr algn="just">
              <a:lnSpc>
                <a:spcPct val="150000"/>
              </a:lnSpc>
            </a:pPr>
            <a:r>
              <a:rPr lang="en-US" dirty="0"/>
              <a:t>chatbot has features like no code deployment, omnichannel messaging support, fall back options, sentiment analysis to add value to conversations.</a:t>
            </a:r>
          </a:p>
          <a:p>
            <a:pPr marL="0" indent="0" algn="just">
              <a:lnSpc>
                <a:spcPct val="150000"/>
              </a:lnSpc>
              <a:buNone/>
            </a:pPr>
            <a:endParaRPr lang="en-IN" dirty="0"/>
          </a:p>
        </p:txBody>
      </p:sp>
    </p:spTree>
    <p:extLst>
      <p:ext uri="{BB962C8B-B14F-4D97-AF65-F5344CB8AC3E}">
        <p14:creationId xmlns:p14="http://schemas.microsoft.com/office/powerpoint/2010/main" val="555979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40E2-AB5F-49BC-91D5-BC46A70935EC}"/>
              </a:ext>
            </a:extLst>
          </p:cNvPr>
          <p:cNvSpPr>
            <a:spLocks noGrp="1"/>
          </p:cNvSpPr>
          <p:nvPr>
            <p:ph type="title"/>
          </p:nvPr>
        </p:nvSpPr>
        <p:spPr/>
        <p:txBody>
          <a:bodyPr/>
          <a:lstStyle/>
          <a:p>
            <a:r>
              <a:rPr lang="en-US" sz="3000" b="1" dirty="0">
                <a:latin typeface="Times New Roman" panose="02020603050405020304" pitchFamily="18" charset="0"/>
                <a:cs typeface="Times New Roman" panose="02020603050405020304" pitchFamily="18" charset="0"/>
              </a:rPr>
              <a:t>ADVANTAGE</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0190FDE-CE98-4E8B-BB9D-56BA5F59BE7E}"/>
              </a:ext>
            </a:extLst>
          </p:cNvPr>
          <p:cNvSpPr>
            <a:spLocks noGrp="1"/>
          </p:cNvSpPr>
          <p:nvPr>
            <p:ph idx="1"/>
          </p:nvPr>
        </p:nvSpPr>
        <p:spPr/>
        <p:txBody>
          <a:bodyPr/>
          <a:lstStyle/>
          <a:p>
            <a:pPr algn="just"/>
            <a:r>
              <a:rPr lang="en-US" dirty="0">
                <a:solidFill>
                  <a:srgbClr val="000000"/>
                </a:solidFill>
                <a:latin typeface="+mj-lt"/>
                <a:cs typeface="Times New Roman" panose="02020603050405020304" pitchFamily="18" charset="0"/>
              </a:rPr>
              <a:t>The bot makes user feel that they are interacting with a human being.</a:t>
            </a:r>
          </a:p>
          <a:p>
            <a:pPr marL="0" indent="0" algn="just">
              <a:buNone/>
            </a:pPr>
            <a:endParaRPr lang="en-US" dirty="0">
              <a:solidFill>
                <a:srgbClr val="000000"/>
              </a:solidFill>
              <a:latin typeface="+mj-lt"/>
              <a:cs typeface="Times New Roman" panose="02020603050405020304" pitchFamily="18" charset="0"/>
            </a:endParaRPr>
          </a:p>
          <a:p>
            <a:pPr algn="just"/>
            <a:r>
              <a:rPr lang="en-US" dirty="0">
                <a:solidFill>
                  <a:srgbClr val="000000"/>
                </a:solidFill>
                <a:latin typeface="+mj-lt"/>
                <a:cs typeface="Times New Roman" panose="02020603050405020304" pitchFamily="18" charset="0"/>
              </a:rPr>
              <a:t>The bot answers very quickly.</a:t>
            </a:r>
          </a:p>
          <a:p>
            <a:pPr marL="0" indent="0" algn="just">
              <a:buNone/>
            </a:pPr>
            <a:endParaRPr lang="en-US" dirty="0">
              <a:solidFill>
                <a:srgbClr val="000000"/>
              </a:solidFill>
              <a:latin typeface="+mj-lt"/>
              <a:cs typeface="Times New Roman" panose="02020603050405020304" pitchFamily="18" charset="0"/>
            </a:endParaRPr>
          </a:p>
          <a:p>
            <a:pPr algn="just"/>
            <a:r>
              <a:rPr lang="en-US" dirty="0">
                <a:solidFill>
                  <a:srgbClr val="000000"/>
                </a:solidFill>
                <a:latin typeface="+mj-lt"/>
                <a:cs typeface="Times New Roman" panose="02020603050405020304" pitchFamily="18" charset="0"/>
              </a:rPr>
              <a:t>The system is easy to understand and handle.</a:t>
            </a:r>
          </a:p>
          <a:p>
            <a:pPr marL="0" indent="0" algn="just">
              <a:buNone/>
            </a:pPr>
            <a:endParaRPr lang="en-US" dirty="0">
              <a:solidFill>
                <a:srgbClr val="000000"/>
              </a:solidFill>
              <a:latin typeface="+mj-lt"/>
              <a:cs typeface="Times New Roman" panose="02020603050405020304" pitchFamily="18" charset="0"/>
            </a:endParaRPr>
          </a:p>
          <a:p>
            <a:pPr algn="just"/>
            <a:r>
              <a:rPr lang="en-US" dirty="0">
                <a:solidFill>
                  <a:srgbClr val="000000"/>
                </a:solidFill>
                <a:latin typeface="+mj-lt"/>
                <a:cs typeface="Times New Roman" panose="02020603050405020304" pitchFamily="18" charset="0"/>
              </a:rPr>
              <a:t>The intelligent system understands user’s queries and answers quickly.</a:t>
            </a:r>
          </a:p>
          <a:p>
            <a:endParaRPr lang="en-IN" dirty="0"/>
          </a:p>
        </p:txBody>
      </p:sp>
      <p:pic>
        <p:nvPicPr>
          <p:cNvPr id="4" name="Picture 3">
            <a:extLst>
              <a:ext uri="{FF2B5EF4-FFF2-40B4-BE49-F238E27FC236}">
                <a16:creationId xmlns:a16="http://schemas.microsoft.com/office/drawing/2014/main" id="{BCB4B2D1-D47A-4D4A-80D6-F3499246FE01}"/>
              </a:ext>
            </a:extLst>
          </p:cNvPr>
          <p:cNvPicPr>
            <a:picLocks noChangeAspect="1"/>
          </p:cNvPicPr>
          <p:nvPr/>
        </p:nvPicPr>
        <p:blipFill>
          <a:blip r:embed="rId2"/>
          <a:stretch>
            <a:fillRect/>
          </a:stretch>
        </p:blipFill>
        <p:spPr>
          <a:xfrm>
            <a:off x="9357159" y="2961424"/>
            <a:ext cx="1984933" cy="1762975"/>
          </a:xfrm>
          <a:prstGeom prst="rect">
            <a:avLst/>
          </a:prstGeom>
        </p:spPr>
      </p:pic>
    </p:spTree>
    <p:extLst>
      <p:ext uri="{BB962C8B-B14F-4D97-AF65-F5344CB8AC3E}">
        <p14:creationId xmlns:p14="http://schemas.microsoft.com/office/powerpoint/2010/main" val="4802892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149</TotalTime>
  <Words>702</Words>
  <Application>Microsoft Office PowerPoint</Application>
  <PresentationFormat>Widescreen</PresentationFormat>
  <Paragraphs>110</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Century Gothic</vt:lpstr>
      <vt:lpstr>Times New Roman</vt:lpstr>
      <vt:lpstr>Wingdings 3</vt:lpstr>
      <vt:lpstr>Ion Boardroom</vt:lpstr>
      <vt:lpstr>   AI BASED DISCOURSE FOR BANKING INDUSTRY </vt:lpstr>
      <vt:lpstr>TECHNOLOGY &amp; DOMAIN</vt:lpstr>
      <vt:lpstr>OBJECTVE</vt:lpstr>
      <vt:lpstr>ABSTRACT</vt:lpstr>
      <vt:lpstr>LITERATURE SURVEY</vt:lpstr>
      <vt:lpstr>EXISTING SOLUTION</vt:lpstr>
      <vt:lpstr>DISADVANTAGE</vt:lpstr>
      <vt:lpstr>PROPOSED SOLUTION</vt:lpstr>
      <vt:lpstr>ADVANTAGE</vt:lpstr>
      <vt:lpstr>EMPATHY MAP</vt:lpstr>
      <vt:lpstr>BRAINSTROMING &amp; IDEATION</vt:lpstr>
      <vt:lpstr>BRAINSTROMING &amp; IDEATION</vt:lpstr>
      <vt:lpstr>BRAINSTROMING &amp; IDEATION</vt:lpstr>
      <vt:lpstr>PROBLEM SOLUTION FIT</vt:lpstr>
      <vt:lpstr>SOLUTION ARCHITECTURE</vt:lpstr>
      <vt:lpstr>FUNCTIONAL REQUIREMENT</vt:lpstr>
      <vt:lpstr>  NONFUNCTIONAL REQUIREMENT  </vt:lpstr>
      <vt:lpstr>DATA FLOW DIAGRAMS</vt:lpstr>
      <vt:lpstr>DATA FLOW DIAGRAMS</vt:lpstr>
      <vt:lpstr>TECHNOLOGY ARCHITECTURE</vt:lpstr>
      <vt:lpstr>SOFTWARE REQUIREMENTS</vt:lpstr>
      <vt:lpstr>PROJECT DEVELOPMENT PHASE</vt:lpstr>
      <vt:lpstr>Create IBM services (sprint 1)</vt:lpstr>
      <vt:lpstr>Chat bot Skill creation (sprint 1)</vt:lpstr>
      <vt:lpstr>Create Savings account action (sprint 1)</vt:lpstr>
      <vt:lpstr>Create Current account action (sprint 2)</vt:lpstr>
      <vt:lpstr>Create Loan account action (sprint 2)</vt:lpstr>
      <vt:lpstr>Create General Query actions (sprint 3)</vt:lpstr>
      <vt:lpstr>Create Net Banking account action (sprint 3)</vt:lpstr>
      <vt:lpstr>sprint 4</vt:lpstr>
      <vt:lpstr>PREVIEW</vt:lpstr>
      <vt:lpstr>PREVIEW</vt:lpstr>
      <vt:lpstr>PREVIEW</vt:lpstr>
      <vt:lpstr>PREVIEW</vt:lpstr>
      <vt:lpstr>PREVIEW</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DISCOURSE FOR BANKING INDUSTRY</dc:title>
  <dc:creator>MUTHUKUMAR</dc:creator>
  <cp:lastModifiedBy>MUTHUKUMAR</cp:lastModifiedBy>
  <cp:revision>17</cp:revision>
  <dcterms:created xsi:type="dcterms:W3CDTF">2022-11-17T18:46:09Z</dcterms:created>
  <dcterms:modified xsi:type="dcterms:W3CDTF">2022-11-17T21:15:53Z</dcterms:modified>
</cp:coreProperties>
</file>